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8" r:id="rId2"/>
    <p:sldMasterId id="2147483683" r:id="rId3"/>
  </p:sldMasterIdLst>
  <p:notesMasterIdLst>
    <p:notesMasterId r:id="rId77"/>
  </p:notesMasterIdLst>
  <p:sldIdLst>
    <p:sldId id="256" r:id="rId4"/>
    <p:sldId id="257" r:id="rId5"/>
    <p:sldId id="258" r:id="rId6"/>
    <p:sldId id="259" r:id="rId7"/>
    <p:sldId id="313" r:id="rId8"/>
    <p:sldId id="309" r:id="rId9"/>
    <p:sldId id="326" r:id="rId10"/>
    <p:sldId id="310" r:id="rId11"/>
    <p:sldId id="311" r:id="rId12"/>
    <p:sldId id="260" r:id="rId13"/>
    <p:sldId id="261" r:id="rId14"/>
    <p:sldId id="262" r:id="rId15"/>
    <p:sldId id="263" r:id="rId16"/>
    <p:sldId id="265" r:id="rId17"/>
    <p:sldId id="266" r:id="rId18"/>
    <p:sldId id="264" r:id="rId19"/>
    <p:sldId id="328" r:id="rId20"/>
    <p:sldId id="312" r:id="rId21"/>
    <p:sldId id="327" r:id="rId22"/>
    <p:sldId id="317" r:id="rId23"/>
    <p:sldId id="318" r:id="rId24"/>
    <p:sldId id="314" r:id="rId25"/>
    <p:sldId id="315" r:id="rId26"/>
    <p:sldId id="316" r:id="rId27"/>
    <p:sldId id="270" r:id="rId28"/>
    <p:sldId id="271" r:id="rId29"/>
    <p:sldId id="272" r:id="rId30"/>
    <p:sldId id="273" r:id="rId31"/>
    <p:sldId id="276" r:id="rId32"/>
    <p:sldId id="343" r:id="rId33"/>
    <p:sldId id="277" r:id="rId34"/>
    <p:sldId id="278" r:id="rId35"/>
    <p:sldId id="280" r:id="rId36"/>
    <p:sldId id="320" r:id="rId37"/>
    <p:sldId id="283" r:id="rId38"/>
    <p:sldId id="284" r:id="rId39"/>
    <p:sldId id="286" r:id="rId40"/>
    <p:sldId id="287" r:id="rId41"/>
    <p:sldId id="289" r:id="rId42"/>
    <p:sldId id="290" r:id="rId43"/>
    <p:sldId id="291" r:id="rId44"/>
    <p:sldId id="295" r:id="rId45"/>
    <p:sldId id="333" r:id="rId46"/>
    <p:sldId id="321" r:id="rId47"/>
    <p:sldId id="319" r:id="rId48"/>
    <p:sldId id="324" r:id="rId49"/>
    <p:sldId id="306" r:id="rId50"/>
    <p:sldId id="300" r:id="rId51"/>
    <p:sldId id="301" r:id="rId52"/>
    <p:sldId id="297" r:id="rId53"/>
    <p:sldId id="305" r:id="rId54"/>
    <p:sldId id="323" r:id="rId55"/>
    <p:sldId id="303" r:id="rId56"/>
    <p:sldId id="304" r:id="rId57"/>
    <p:sldId id="325" r:id="rId58"/>
    <p:sldId id="307" r:id="rId59"/>
    <p:sldId id="298" r:id="rId60"/>
    <p:sldId id="308" r:id="rId61"/>
    <p:sldId id="331" r:id="rId62"/>
    <p:sldId id="329" r:id="rId63"/>
    <p:sldId id="332" r:id="rId64"/>
    <p:sldId id="330" r:id="rId65"/>
    <p:sldId id="339" r:id="rId66"/>
    <p:sldId id="334" r:id="rId67"/>
    <p:sldId id="335" r:id="rId68"/>
    <p:sldId id="336" r:id="rId69"/>
    <p:sldId id="338" r:id="rId70"/>
    <p:sldId id="337" r:id="rId71"/>
    <p:sldId id="340" r:id="rId72"/>
    <p:sldId id="344" r:id="rId73"/>
    <p:sldId id="345" r:id="rId74"/>
    <p:sldId id="341" r:id="rId75"/>
    <p:sldId id="34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8" d="100"/>
          <a:sy n="88" d="100"/>
        </p:scale>
        <p:origin x="2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7FA1-76CC-4C65-8623-3A9FEC2BAEAB}" type="datetimeFigureOut">
              <a:rPr lang="en-US" smtClean="0"/>
              <a:t>08/04/2021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A6F96-FA46-46FC-9950-D018D9BEC658}" type="slidenum">
              <a:rPr lang="en-US" smtClean="0"/>
              <a:t>‹#›</a:t>
            </a:fld>
            <a:endParaRPr lang="en-US"/>
          </a:p>
        </p:txBody>
      </p:sp>
    </p:spTree>
    <p:extLst>
      <p:ext uri="{BB962C8B-B14F-4D97-AF65-F5344CB8AC3E}">
        <p14:creationId xmlns:p14="http://schemas.microsoft.com/office/powerpoint/2010/main" val="429188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544DE-116F-4ACA-A65A-73150E07715C}" type="slidenum">
              <a:rPr lang="en-US" altLang="en-US"/>
              <a:pPr/>
              <a:t>5</a:t>
            </a:fld>
            <a:endParaRPr lang="en-US" alt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9287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0E4B4-5D41-4AFA-B9FC-2507021201AC}" type="slidenum">
              <a:rPr lang="en-US" altLang="en-US"/>
              <a:pPr/>
              <a:t>22</a:t>
            </a:fld>
            <a:endParaRPr lang="en-US" alt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xfrm>
            <a:off x="914400" y="4416425"/>
            <a:ext cx="5029200" cy="4183063"/>
          </a:xfrm>
        </p:spPr>
        <p:txBody>
          <a:bodyPr/>
          <a:lstStyle/>
          <a:p>
            <a:endParaRPr lang="en-US" altLang="en-US"/>
          </a:p>
        </p:txBody>
      </p:sp>
    </p:spTree>
    <p:extLst>
      <p:ext uri="{BB962C8B-B14F-4D97-AF65-F5344CB8AC3E}">
        <p14:creationId xmlns:p14="http://schemas.microsoft.com/office/powerpoint/2010/main" val="14095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404B51-8676-4FBB-B837-078AFD5A46A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xfrm>
            <a:off x="914400" y="4416425"/>
            <a:ext cx="5029200" cy="4183063"/>
          </a:xfrm>
        </p:spPr>
        <p:txBody>
          <a:bodyPr/>
          <a:lstStyle/>
          <a:p>
            <a:endParaRPr lang="en-US" altLang="en-US"/>
          </a:p>
        </p:txBody>
      </p:sp>
    </p:spTree>
    <p:extLst>
      <p:ext uri="{BB962C8B-B14F-4D97-AF65-F5344CB8AC3E}">
        <p14:creationId xmlns:p14="http://schemas.microsoft.com/office/powerpoint/2010/main" val="134652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8418" name="Group 2"/>
          <p:cNvGrpSpPr>
            <a:grpSpLocks/>
          </p:cNvGrpSpPr>
          <p:nvPr/>
        </p:nvGrpSpPr>
        <p:grpSpPr bwMode="auto">
          <a:xfrm>
            <a:off x="0" y="927100"/>
            <a:ext cx="11988800" cy="4495800"/>
            <a:chOff x="0" y="584"/>
            <a:chExt cx="5664" cy="2832"/>
          </a:xfrm>
        </p:grpSpPr>
        <p:sp>
          <p:nvSpPr>
            <p:cNvPr id="188419"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sz="1800"/>
            </a:p>
          </p:txBody>
        </p:sp>
        <p:sp>
          <p:nvSpPr>
            <p:cNvPr id="188420"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sz="1800"/>
            </a:p>
          </p:txBody>
        </p:sp>
        <p:sp>
          <p:nvSpPr>
            <p:cNvPr id="188421" name="AutoShape 5"/>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4417 w 1000"/>
                <a:gd name="T3" fmla="*/ 0 h 1000"/>
                <a:gd name="T4" fmla="*/ 4917 w 1000"/>
                <a:gd name="T5" fmla="*/ 500 h 1000"/>
                <a:gd name="T6" fmla="*/ 4417 w 1000"/>
                <a:gd name="T7" fmla="*/ 999 h 1000"/>
                <a:gd name="T8" fmla="*/ 0 w 1000"/>
                <a:gd name="T9" fmla="*/ 1000 h 1000"/>
                <a:gd name="T10" fmla="*/ 0 w 1000"/>
                <a:gd name="T11" fmla="*/ 0 h 1000"/>
                <a:gd name="T12" fmla="*/ G4 w 1000"/>
                <a:gd name="T13" fmla="*/ G1 h 1000"/>
              </a:gdLst>
              <a:ahLst/>
              <a:cxnLst>
                <a:cxn ang="0">
                  <a:pos x="T0" y="T1"/>
                </a:cxn>
                <a:cxn ang="0">
                  <a:pos x="T2" y="T3"/>
                </a:cxn>
                <a:cxn ang="0">
                  <a:pos x="T4" y="T5"/>
                </a:cxn>
                <a:cxn ang="0">
                  <a:pos x="T6" y="T7"/>
                </a:cxn>
                <a:cxn ang="0">
                  <a:pos x="T8" y="T9"/>
                </a:cxn>
              </a:cxnLst>
              <a:rect l="T10" t="T11" r="T12" b="T13"/>
              <a:pathLst>
                <a:path w="4917" h="1000">
                  <a:moveTo>
                    <a:pt x="0" y="0"/>
                  </a:moveTo>
                  <a:lnTo>
                    <a:pt x="4417" y="0"/>
                  </a:lnTo>
                  <a:cubicBezTo>
                    <a:pt x="4693" y="0"/>
                    <a:pt x="4917" y="223"/>
                    <a:pt x="4917" y="500"/>
                  </a:cubicBezTo>
                  <a:cubicBezTo>
                    <a:pt x="4917" y="776"/>
                    <a:pt x="4693" y="999"/>
                    <a:pt x="4417" y="999"/>
                  </a:cubicBezTo>
                  <a:lnTo>
                    <a:pt x="0" y="10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z="1800"/>
            </a:p>
          </p:txBody>
        </p:sp>
        <p:sp>
          <p:nvSpPr>
            <p:cNvPr id="188422" name="Line 6"/>
            <p:cNvSpPr>
              <a:spLocks noChangeShapeType="1"/>
            </p:cNvSpPr>
            <p:nvPr userDrawn="1"/>
          </p:nvSpPr>
          <p:spPr bwMode="auto">
            <a:xfrm>
              <a:off x="0" y="1928"/>
              <a:ext cx="5232"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grpSp>
      <p:sp>
        <p:nvSpPr>
          <p:cNvPr id="188423" name="Rectangle 7"/>
          <p:cNvSpPr>
            <a:spLocks noGrp="1" noChangeArrowheads="1"/>
          </p:cNvSpPr>
          <p:nvPr>
            <p:ph type="ctrTitle"/>
          </p:nvPr>
        </p:nvSpPr>
        <p:spPr>
          <a:xfrm>
            <a:off x="304800" y="1427164"/>
            <a:ext cx="10769600" cy="1609725"/>
          </a:xfrm>
        </p:spPr>
        <p:txBody>
          <a:bodyPr/>
          <a:lstStyle>
            <a:lvl1pPr>
              <a:defRPr sz="4600"/>
            </a:lvl1pPr>
          </a:lstStyle>
          <a:p>
            <a:pPr lvl="0"/>
            <a:r>
              <a:rPr lang="en-US" altLang="en-US" noProof="0" smtClean="0"/>
              <a:t>Click to edit Master title style</a:t>
            </a:r>
          </a:p>
        </p:txBody>
      </p:sp>
      <p:sp>
        <p:nvSpPr>
          <p:cNvPr id="188424" name="Rectangle 8"/>
          <p:cNvSpPr>
            <a:spLocks noGrp="1" noChangeArrowheads="1"/>
          </p:cNvSpPr>
          <p:nvPr>
            <p:ph type="subTitle" idx="1"/>
          </p:nvPr>
        </p:nvSpPr>
        <p:spPr>
          <a:xfrm>
            <a:off x="1422400" y="3441700"/>
            <a:ext cx="8839200" cy="1676400"/>
          </a:xfrm>
        </p:spPr>
        <p:txBody>
          <a:bodyPr/>
          <a:lstStyle>
            <a:lvl1pPr marL="0" indent="0">
              <a:buFont typeface="Wingdings" panose="05000000000000000000" pitchFamily="2" charset="2"/>
              <a:buNone/>
              <a:defRPr/>
            </a:lvl1pPr>
          </a:lstStyle>
          <a:p>
            <a:pPr lvl="0"/>
            <a:r>
              <a:rPr lang="en-US" altLang="en-US" noProof="0" smtClean="0"/>
              <a:t>Click to edit Master subtitle style</a:t>
            </a:r>
          </a:p>
        </p:txBody>
      </p:sp>
      <p:sp>
        <p:nvSpPr>
          <p:cNvPr id="188425" name="Rectangle 9"/>
          <p:cNvSpPr>
            <a:spLocks noGrp="1" noChangeArrowheads="1"/>
          </p:cNvSpPr>
          <p:nvPr>
            <p:ph type="dt" sz="half" idx="2"/>
          </p:nvPr>
        </p:nvSpPr>
        <p:spPr>
          <a:xfrm>
            <a:off x="609600" y="6248400"/>
            <a:ext cx="2844800" cy="471488"/>
          </a:xfrm>
        </p:spPr>
        <p:txBody>
          <a:bodyPr/>
          <a:lstStyle>
            <a:lvl1pPr>
              <a:defRPr/>
            </a:lvl1pPr>
          </a:lstStyle>
          <a:p>
            <a:endParaRPr lang="en-US" altLang="en-US"/>
          </a:p>
        </p:txBody>
      </p:sp>
      <p:sp>
        <p:nvSpPr>
          <p:cNvPr id="188426" name="Rectangle 10"/>
          <p:cNvSpPr>
            <a:spLocks noGrp="1" noChangeArrowheads="1"/>
          </p:cNvSpPr>
          <p:nvPr>
            <p:ph type="ftr" sz="quarter" idx="3"/>
          </p:nvPr>
        </p:nvSpPr>
        <p:spPr>
          <a:xfrm>
            <a:off x="4165600" y="6253163"/>
            <a:ext cx="3860800" cy="457200"/>
          </a:xfrm>
        </p:spPr>
        <p:txBody>
          <a:bodyPr/>
          <a:lstStyle>
            <a:lvl1pPr>
              <a:defRPr/>
            </a:lvl1pPr>
          </a:lstStyle>
          <a:p>
            <a:endParaRPr lang="en-US" altLang="en-US"/>
          </a:p>
        </p:txBody>
      </p:sp>
      <p:sp>
        <p:nvSpPr>
          <p:cNvPr id="188427" name="Rectangle 11"/>
          <p:cNvSpPr>
            <a:spLocks noGrp="1" noChangeArrowheads="1"/>
          </p:cNvSpPr>
          <p:nvPr>
            <p:ph type="sldNum" sz="quarter" idx="4"/>
          </p:nvPr>
        </p:nvSpPr>
        <p:spPr>
          <a:xfrm>
            <a:off x="8737600" y="6248400"/>
            <a:ext cx="2844800" cy="471488"/>
          </a:xfrm>
        </p:spPr>
        <p:txBody>
          <a:bodyPr/>
          <a:lstStyle>
            <a:lvl1pPr>
              <a:defRPr/>
            </a:lvl1pPr>
          </a:lstStyle>
          <a:p>
            <a:fld id="{2A183558-A774-4651-B65B-D6A2B9BFC19A}" type="slidenum">
              <a:rPr lang="en-US" altLang="en-US"/>
              <a:pPr/>
              <a:t>‹#›</a:t>
            </a:fld>
            <a:endParaRPr lang="en-US" altLang="en-US"/>
          </a:p>
        </p:txBody>
      </p:sp>
    </p:spTree>
    <p:extLst>
      <p:ext uri="{BB962C8B-B14F-4D97-AF65-F5344CB8AC3E}">
        <p14:creationId xmlns:p14="http://schemas.microsoft.com/office/powerpoint/2010/main" val="801605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80945DB-B2DD-4E07-806E-5AD89ED881E3}" type="slidenum">
              <a:rPr lang="en-US" altLang="en-US"/>
              <a:pPr/>
              <a:t>‹#›</a:t>
            </a:fld>
            <a:endParaRPr lang="en-US" altLang="en-US"/>
          </a:p>
        </p:txBody>
      </p:sp>
    </p:spTree>
    <p:extLst>
      <p:ext uri="{BB962C8B-B14F-4D97-AF65-F5344CB8AC3E}">
        <p14:creationId xmlns:p14="http://schemas.microsoft.com/office/powerpoint/2010/main" val="1143625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65CC3A9-0966-4616-B8E2-C864898C7380}" type="slidenum">
              <a:rPr lang="en-US" altLang="en-US"/>
              <a:pPr/>
              <a:t>‹#›</a:t>
            </a:fld>
            <a:endParaRPr lang="en-US" altLang="en-US"/>
          </a:p>
        </p:txBody>
      </p:sp>
    </p:spTree>
    <p:extLst>
      <p:ext uri="{BB962C8B-B14F-4D97-AF65-F5344CB8AC3E}">
        <p14:creationId xmlns:p14="http://schemas.microsoft.com/office/powerpoint/2010/main" val="100043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0"/>
            <a:ext cx="5181600"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181600"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A9DA476E-7FD4-424B-976E-73CF2DBF5E36}" type="slidenum">
              <a:rPr lang="en-US" altLang="en-US"/>
              <a:pPr/>
              <a:t>‹#›</a:t>
            </a:fld>
            <a:endParaRPr lang="en-US" altLang="en-US"/>
          </a:p>
        </p:txBody>
      </p:sp>
    </p:spTree>
    <p:extLst>
      <p:ext uri="{BB962C8B-B14F-4D97-AF65-F5344CB8AC3E}">
        <p14:creationId xmlns:p14="http://schemas.microsoft.com/office/powerpoint/2010/main" val="3240078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496E5A8E-F73E-4CDF-B54B-8DE34CB2FDA2}" type="slidenum">
              <a:rPr lang="en-US" altLang="en-US"/>
              <a:pPr/>
              <a:t>‹#›</a:t>
            </a:fld>
            <a:endParaRPr lang="en-US" altLang="en-US"/>
          </a:p>
        </p:txBody>
      </p:sp>
    </p:spTree>
    <p:extLst>
      <p:ext uri="{BB962C8B-B14F-4D97-AF65-F5344CB8AC3E}">
        <p14:creationId xmlns:p14="http://schemas.microsoft.com/office/powerpoint/2010/main" val="3675303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CD9877E6-E773-421D-A031-7C2DD96F2FF4}" type="slidenum">
              <a:rPr lang="en-US" altLang="en-US"/>
              <a:pPr/>
              <a:t>‹#›</a:t>
            </a:fld>
            <a:endParaRPr lang="en-US" altLang="en-US"/>
          </a:p>
        </p:txBody>
      </p:sp>
    </p:spTree>
    <p:extLst>
      <p:ext uri="{BB962C8B-B14F-4D97-AF65-F5344CB8AC3E}">
        <p14:creationId xmlns:p14="http://schemas.microsoft.com/office/powerpoint/2010/main" val="1385313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C29C1B09-2B4C-4CF2-8E25-C8AF3BB45BDF}" type="slidenum">
              <a:rPr lang="en-US" altLang="en-US"/>
              <a:pPr/>
              <a:t>‹#›</a:t>
            </a:fld>
            <a:endParaRPr lang="en-US" altLang="en-US"/>
          </a:p>
        </p:txBody>
      </p:sp>
    </p:spTree>
    <p:extLst>
      <p:ext uri="{BB962C8B-B14F-4D97-AF65-F5344CB8AC3E}">
        <p14:creationId xmlns:p14="http://schemas.microsoft.com/office/powerpoint/2010/main" val="171610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846B8D7-75E9-46DA-B75D-E7594FD91144}" type="slidenum">
              <a:rPr lang="en-US" altLang="en-US"/>
              <a:pPr/>
              <a:t>‹#›</a:t>
            </a:fld>
            <a:endParaRPr lang="en-US" altLang="en-US"/>
          </a:p>
        </p:txBody>
      </p:sp>
    </p:spTree>
    <p:extLst>
      <p:ext uri="{BB962C8B-B14F-4D97-AF65-F5344CB8AC3E}">
        <p14:creationId xmlns:p14="http://schemas.microsoft.com/office/powerpoint/2010/main" val="2176974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71A9C6C-E0EE-4669-B019-8688386F5406}" type="slidenum">
              <a:rPr lang="en-US" altLang="en-US"/>
              <a:pPr/>
              <a:t>‹#›</a:t>
            </a:fld>
            <a:endParaRPr lang="en-US" altLang="en-US"/>
          </a:p>
        </p:txBody>
      </p:sp>
    </p:spTree>
    <p:extLst>
      <p:ext uri="{BB962C8B-B14F-4D97-AF65-F5344CB8AC3E}">
        <p14:creationId xmlns:p14="http://schemas.microsoft.com/office/powerpoint/2010/main" val="41006602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735CF76-4CD0-48C1-B018-4C9040294C55}" type="slidenum">
              <a:rPr lang="en-US" altLang="en-US"/>
              <a:pPr/>
              <a:t>‹#›</a:t>
            </a:fld>
            <a:endParaRPr lang="en-US" altLang="en-US"/>
          </a:p>
        </p:txBody>
      </p:sp>
    </p:spTree>
    <p:extLst>
      <p:ext uri="{BB962C8B-B14F-4D97-AF65-F5344CB8AC3E}">
        <p14:creationId xmlns:p14="http://schemas.microsoft.com/office/powerpoint/2010/main" val="2427301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00018" y="228600"/>
            <a:ext cx="2779183"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351" y="228600"/>
            <a:ext cx="8136467" cy="5791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806ECB3-ED46-4B13-A022-2159E6CC04FC}" type="slidenum">
              <a:rPr lang="en-US" altLang="en-US"/>
              <a:pPr/>
              <a:t>‹#›</a:t>
            </a:fld>
            <a:endParaRPr lang="en-US" altLang="en-US"/>
          </a:p>
        </p:txBody>
      </p:sp>
    </p:spTree>
    <p:extLst>
      <p:ext uri="{BB962C8B-B14F-4D97-AF65-F5344CB8AC3E}">
        <p14:creationId xmlns:p14="http://schemas.microsoft.com/office/powerpoint/2010/main" val="80823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105664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2800" y="3886200"/>
            <a:ext cx="105664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E0948056-BBD2-43CF-B465-920300EBAA9A}" type="slidenum">
              <a:rPr lang="en-US" altLang="en-US"/>
              <a:pPr/>
              <a:t>‹#›</a:t>
            </a:fld>
            <a:endParaRPr lang="en-US" altLang="en-US"/>
          </a:p>
        </p:txBody>
      </p:sp>
    </p:spTree>
    <p:extLst>
      <p:ext uri="{BB962C8B-B14F-4D97-AF65-F5344CB8AC3E}">
        <p14:creationId xmlns:p14="http://schemas.microsoft.com/office/powerpoint/2010/main" val="1931697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5181600"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1816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886200"/>
            <a:ext cx="51816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8400"/>
            <a:ext cx="2844800" cy="457200"/>
          </a:xfrm>
        </p:spPr>
        <p:txBody>
          <a:bodyPr/>
          <a:lstStyle>
            <a:lvl1pPr>
              <a:defRPr/>
            </a:lvl1pPr>
          </a:lstStyle>
          <a:p>
            <a:fld id="{D0DBF509-26A4-460E-AAEC-F0AF77FAD994}" type="slidenum">
              <a:rPr lang="en-US" altLang="en-US"/>
              <a:pPr/>
              <a:t>‹#›</a:t>
            </a:fld>
            <a:endParaRPr lang="en-US" altLang="en-US"/>
          </a:p>
        </p:txBody>
      </p:sp>
    </p:spTree>
    <p:extLst>
      <p:ext uri="{BB962C8B-B14F-4D97-AF65-F5344CB8AC3E}">
        <p14:creationId xmlns:p14="http://schemas.microsoft.com/office/powerpoint/2010/main" val="78208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0"/>
            <a:ext cx="5181600"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1816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886200"/>
            <a:ext cx="5181600" cy="213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8400"/>
            <a:ext cx="2844800" cy="457200"/>
          </a:xfrm>
        </p:spPr>
        <p:txBody>
          <a:bodyPr/>
          <a:lstStyle>
            <a:lvl1pPr>
              <a:defRPr/>
            </a:lvl1pPr>
          </a:lstStyle>
          <a:p>
            <a:fld id="{7DF9CA58-04A9-4B57-AB1A-5D5BBBEDB3EB}" type="slidenum">
              <a:rPr lang="en-US" altLang="en-US"/>
              <a:pPr/>
              <a:t>‹#›</a:t>
            </a:fld>
            <a:endParaRPr lang="en-US" altLang="en-US"/>
          </a:p>
        </p:txBody>
      </p:sp>
    </p:spTree>
    <p:extLst>
      <p:ext uri="{BB962C8B-B14F-4D97-AF65-F5344CB8AC3E}">
        <p14:creationId xmlns:p14="http://schemas.microsoft.com/office/powerpoint/2010/main" val="2876332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0">
              <a:srgbClr val="5E94B1"/>
            </a:gs>
            <a:gs pos="70000">
              <a:srgbClr val="005978"/>
            </a:gs>
            <a:gs pos="100000">
              <a:srgbClr val="004863"/>
            </a:gs>
          </a:gsLst>
          <a:lin ang="2160000"/>
        </a:gra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4751388"/>
            <a:ext cx="12192000" cy="2112962"/>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7C7C7C">
              <a:alpha val="45097"/>
            </a:srgbClr>
          </a:solidFill>
          <a:ln>
            <a:noFill/>
          </a:ln>
          <a:effectLst>
            <a:outerShdw blurRad="50800" dist="44450" dir="16200000" algn="ctr"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5" name="Freeform 4"/>
          <p:cNvSpPr>
            <a:spLocks/>
          </p:cNvSpPr>
          <p:nvPr/>
        </p:nvSpPr>
        <p:spPr bwMode="auto">
          <a:xfrm>
            <a:off x="8140701" y="0"/>
            <a:ext cx="4051300" cy="6858000"/>
          </a:xfrm>
          <a:custGeom>
            <a:avLst/>
            <a:gdLst>
              <a:gd name="T0" fmla="*/ 3038475 w 1914"/>
              <a:gd name="T1" fmla="*/ 14258 h 4329"/>
              <a:gd name="T2" fmla="*/ 3038475 w 1914"/>
              <a:gd name="T3" fmla="*/ 6858000 h 4329"/>
              <a:gd name="T4" fmla="*/ 323850 w 1914"/>
              <a:gd name="T5" fmla="*/ 6854832 h 4329"/>
              <a:gd name="T6" fmla="*/ 0 w 1914"/>
              <a:gd name="T7" fmla="*/ 0 h 4329"/>
              <a:gd name="T8" fmla="*/ 3038475 w 1914"/>
              <a:gd name="T9" fmla="*/ 14258 h 4329"/>
              <a:gd name="T10" fmla="*/ 0 60000 65536"/>
              <a:gd name="T11" fmla="*/ 0 60000 65536"/>
              <a:gd name="T12" fmla="*/ 0 60000 65536"/>
              <a:gd name="T13" fmla="*/ 0 60000 65536"/>
              <a:gd name="T14" fmla="*/ 0 60000 65536"/>
              <a:gd name="T15" fmla="*/ 0 w 1914"/>
              <a:gd name="T16" fmla="*/ 0 h 4329"/>
              <a:gd name="T17" fmla="*/ 1914 w 1914"/>
              <a:gd name="T18" fmla="*/ 4329 h 4329"/>
            </a:gdLst>
            <a:ahLst/>
            <a:cxnLst>
              <a:cxn ang="T10">
                <a:pos x="T0" y="T1"/>
              </a:cxn>
              <a:cxn ang="T11">
                <a:pos x="T2" y="T3"/>
              </a:cxn>
              <a:cxn ang="T12">
                <a:pos x="T4" y="T5"/>
              </a:cxn>
              <a:cxn ang="T13">
                <a:pos x="T6" y="T7"/>
              </a:cxn>
              <a:cxn ang="T14">
                <a:pos x="T8" y="T9"/>
              </a:cxn>
            </a:cxnLst>
            <a:rect l="T15" t="T16" r="T17" b="T18"/>
            <a:pathLst>
              <a:path w="1914" h="4329">
                <a:moveTo>
                  <a:pt x="1914" y="9"/>
                </a:moveTo>
                <a:lnTo>
                  <a:pt x="1914" y="4329"/>
                </a:lnTo>
                <a:lnTo>
                  <a:pt x="204" y="4327"/>
                </a:lnTo>
                <a:cubicBezTo>
                  <a:pt x="1288" y="3574"/>
                  <a:pt x="1608" y="1590"/>
                  <a:pt x="0" y="0"/>
                </a:cubicBezTo>
                <a:lnTo>
                  <a:pt x="1914" y="9"/>
                </a:lnTo>
                <a:close/>
              </a:path>
            </a:pathLst>
          </a:custGeom>
          <a:solidFill>
            <a:srgbClr val="595959">
              <a:alpha val="39999"/>
            </a:srgbClr>
          </a:solidFill>
          <a:ln>
            <a:noFill/>
          </a:ln>
          <a:effectLst>
            <a:outerShdw blurRad="50800" dist="50800" dir="10800000" algn="ctr" rotWithShape="0">
              <a:srgbClr val="808080">
                <a:alpha val="45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9" name="Title 8"/>
          <p:cNvSpPr>
            <a:spLocks noGrp="1"/>
          </p:cNvSpPr>
          <p:nvPr>
            <p:ph type="ctrTitle"/>
          </p:nvPr>
        </p:nvSpPr>
        <p:spPr>
          <a:xfrm>
            <a:off x="572085" y="3337560"/>
            <a:ext cx="8640064"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smtClean="0"/>
            </a:lvl1pPr>
          </a:lstStyle>
          <a:p>
            <a:pPr>
              <a:defRPr/>
            </a:pPr>
            <a:fld id="{8CD83390-7EDE-4DAF-8144-25F6E6D64E11}" type="datetime1">
              <a:rPr lang="en-US" altLang="en-US"/>
              <a:pPr>
                <a:defRPr/>
              </a:pPr>
              <a:t>08/04/2021</a:t>
            </a:fld>
            <a:endParaRPr lang="en-US" altLang="en-US"/>
          </a:p>
        </p:txBody>
      </p:sp>
      <p:sp>
        <p:nvSpPr>
          <p:cNvPr id="7" name="Footer Placeholder 18"/>
          <p:cNvSpPr>
            <a:spLocks noGrp="1"/>
          </p:cNvSpPr>
          <p:nvPr>
            <p:ph type="ftr" sz="quarter" idx="11"/>
          </p:nvPr>
        </p:nvSpPr>
        <p:spPr/>
        <p:txBody>
          <a:bodyPr/>
          <a:lstStyle>
            <a:lvl1pPr>
              <a:defRPr smtClean="0"/>
            </a:lvl1pPr>
          </a:lstStyle>
          <a:p>
            <a:pPr>
              <a:defRPr/>
            </a:pPr>
            <a:endParaRPr lang="en-US" altLang="en-US"/>
          </a:p>
        </p:txBody>
      </p:sp>
      <p:sp>
        <p:nvSpPr>
          <p:cNvPr id="8" name="Slide Number Placeholder 26"/>
          <p:cNvSpPr>
            <a:spLocks noGrp="1"/>
          </p:cNvSpPr>
          <p:nvPr>
            <p:ph type="sldNum" sz="quarter" idx="12"/>
          </p:nvPr>
        </p:nvSpPr>
        <p:spPr/>
        <p:txBody>
          <a:bodyPr/>
          <a:lstStyle>
            <a:lvl1pPr>
              <a:defRPr smtClean="0"/>
            </a:lvl1pPr>
          </a:lstStyle>
          <a:p>
            <a:pPr>
              <a:defRPr/>
            </a:pPr>
            <a:fld id="{99F94B4D-332A-411C-95C8-F53BCBCC0FBD}" type="slidenum">
              <a:rPr lang="en-US" altLang="en-US"/>
              <a:pPr>
                <a:defRPr/>
              </a:pPr>
              <a:t>‹#›</a:t>
            </a:fld>
            <a:endParaRPr lang="en-US" altLang="en-US"/>
          </a:p>
        </p:txBody>
      </p:sp>
    </p:spTree>
    <p:extLst>
      <p:ext uri="{BB962C8B-B14F-4D97-AF65-F5344CB8AC3E}">
        <p14:creationId xmlns:p14="http://schemas.microsoft.com/office/powerpoint/2010/main" val="207855312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39B54FE-8F58-4744-8098-D0EBC7E20CC4}" type="datetime1">
              <a:rPr lang="en-US" altLang="en-US"/>
              <a:pPr>
                <a:defRPr/>
              </a:pPr>
              <a:t>08/04/2021</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ltLang="en-US"/>
          </a:p>
        </p:txBody>
      </p:sp>
      <p:sp>
        <p:nvSpPr>
          <p:cNvPr id="6" name="Slide Number Placeholder 17"/>
          <p:cNvSpPr>
            <a:spLocks noGrp="1"/>
          </p:cNvSpPr>
          <p:nvPr>
            <p:ph type="sldNum" sz="quarter" idx="12"/>
          </p:nvPr>
        </p:nvSpPr>
        <p:spPr/>
        <p:txBody>
          <a:bodyPr/>
          <a:lstStyle>
            <a:lvl1pPr>
              <a:defRPr/>
            </a:lvl1pPr>
          </a:lstStyle>
          <a:p>
            <a:pPr>
              <a:defRPr/>
            </a:pPr>
            <a:fld id="{E703E6B5-D759-457A-8F43-59BE008075A6}" type="slidenum">
              <a:rPr lang="en-US" altLang="en-US"/>
              <a:pPr>
                <a:defRPr/>
              </a:pPr>
              <a:t>‹#›</a:t>
            </a:fld>
            <a:endParaRPr lang="en-US" altLang="en-US"/>
          </a:p>
        </p:txBody>
      </p:sp>
    </p:spTree>
    <p:extLst>
      <p:ext uri="{BB962C8B-B14F-4D97-AF65-F5344CB8AC3E}">
        <p14:creationId xmlns:p14="http://schemas.microsoft.com/office/powerpoint/2010/main" val="1836034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rotWithShape="1">
          <a:gsLst>
            <a:gs pos="0">
              <a:srgbClr val="5E94B1"/>
            </a:gs>
            <a:gs pos="70000">
              <a:srgbClr val="005978"/>
            </a:gs>
            <a:gs pos="100000">
              <a:srgbClr val="004863"/>
            </a:gs>
          </a:gsLst>
          <a:lin ang="2160000"/>
        </a:gra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4751388"/>
            <a:ext cx="12192000" cy="2112962"/>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7C7C7C">
              <a:alpha val="45097"/>
            </a:srgbClr>
          </a:solidFill>
          <a:ln>
            <a:noFill/>
          </a:ln>
          <a:effectLst>
            <a:outerShdw blurRad="50800" dist="44450" dir="16200000" algn="ctr"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5" name="Freeform 4"/>
          <p:cNvSpPr>
            <a:spLocks/>
          </p:cNvSpPr>
          <p:nvPr/>
        </p:nvSpPr>
        <p:spPr bwMode="auto">
          <a:xfrm>
            <a:off x="8140701" y="0"/>
            <a:ext cx="4051300" cy="6858000"/>
          </a:xfrm>
          <a:custGeom>
            <a:avLst/>
            <a:gdLst>
              <a:gd name="T0" fmla="*/ 3038475 w 1914"/>
              <a:gd name="T1" fmla="*/ 14258 h 4329"/>
              <a:gd name="T2" fmla="*/ 3038475 w 1914"/>
              <a:gd name="T3" fmla="*/ 6858000 h 4329"/>
              <a:gd name="T4" fmla="*/ 323850 w 1914"/>
              <a:gd name="T5" fmla="*/ 6854832 h 4329"/>
              <a:gd name="T6" fmla="*/ 0 w 1914"/>
              <a:gd name="T7" fmla="*/ 0 h 4329"/>
              <a:gd name="T8" fmla="*/ 3038475 w 1914"/>
              <a:gd name="T9" fmla="*/ 14258 h 4329"/>
              <a:gd name="T10" fmla="*/ 0 60000 65536"/>
              <a:gd name="T11" fmla="*/ 0 60000 65536"/>
              <a:gd name="T12" fmla="*/ 0 60000 65536"/>
              <a:gd name="T13" fmla="*/ 0 60000 65536"/>
              <a:gd name="T14" fmla="*/ 0 60000 65536"/>
              <a:gd name="T15" fmla="*/ 0 w 1914"/>
              <a:gd name="T16" fmla="*/ 0 h 4329"/>
              <a:gd name="T17" fmla="*/ 1914 w 1914"/>
              <a:gd name="T18" fmla="*/ 4329 h 4329"/>
            </a:gdLst>
            <a:ahLst/>
            <a:cxnLst>
              <a:cxn ang="T10">
                <a:pos x="T0" y="T1"/>
              </a:cxn>
              <a:cxn ang="T11">
                <a:pos x="T2" y="T3"/>
              </a:cxn>
              <a:cxn ang="T12">
                <a:pos x="T4" y="T5"/>
              </a:cxn>
              <a:cxn ang="T13">
                <a:pos x="T6" y="T7"/>
              </a:cxn>
              <a:cxn ang="T14">
                <a:pos x="T8" y="T9"/>
              </a:cxn>
            </a:cxnLst>
            <a:rect l="T15" t="T16" r="T17" b="T18"/>
            <a:pathLst>
              <a:path w="1914" h="4329">
                <a:moveTo>
                  <a:pt x="1914" y="9"/>
                </a:moveTo>
                <a:lnTo>
                  <a:pt x="1914" y="4329"/>
                </a:lnTo>
                <a:lnTo>
                  <a:pt x="204" y="4327"/>
                </a:lnTo>
                <a:cubicBezTo>
                  <a:pt x="1288" y="3574"/>
                  <a:pt x="1608" y="1590"/>
                  <a:pt x="0" y="0"/>
                </a:cubicBezTo>
                <a:lnTo>
                  <a:pt x="1914" y="9"/>
                </a:lnTo>
                <a:close/>
              </a:path>
            </a:pathLst>
          </a:custGeom>
          <a:solidFill>
            <a:srgbClr val="595959">
              <a:alpha val="39999"/>
            </a:srgbClr>
          </a:solidFill>
          <a:ln>
            <a:noFill/>
          </a:ln>
          <a:effectLst>
            <a:outerShdw blurRad="50800" dist="50800" dir="10800000" algn="ctr" rotWithShape="0">
              <a:srgbClr val="808080">
                <a:alpha val="45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lstStyle>
          <a:p>
            <a:pPr>
              <a:defRPr/>
            </a:pPr>
            <a:fld id="{3EA7FEF7-9FA1-46BC-8CD9-BEAFB5F99D0E}" type="datetime1">
              <a:rPr lang="en-US" altLang="en-US"/>
              <a:pPr>
                <a:defRPr/>
              </a:pPr>
              <a:t>08/04/2021</a:t>
            </a:fld>
            <a:endParaRPr lang="en-US" altLang="en-US"/>
          </a:p>
        </p:txBody>
      </p:sp>
      <p:sp>
        <p:nvSpPr>
          <p:cNvPr id="7" name="Footer Placeholder 4"/>
          <p:cNvSpPr>
            <a:spLocks noGrp="1"/>
          </p:cNvSpPr>
          <p:nvPr>
            <p:ph type="ftr" sz="quarter" idx="11"/>
          </p:nvPr>
        </p:nvSpPr>
        <p:spPr/>
        <p:txBody>
          <a:bodyPr/>
          <a:lstStyle>
            <a:lvl1pPr>
              <a:defRPr smtClean="0"/>
            </a:lvl1pPr>
          </a:lstStyle>
          <a:p>
            <a:pPr>
              <a:defRPr/>
            </a:pPr>
            <a:endParaRPr lang="en-US" altLang="en-US"/>
          </a:p>
        </p:txBody>
      </p:sp>
      <p:sp>
        <p:nvSpPr>
          <p:cNvPr id="8" name="Slide Number Placeholder 5"/>
          <p:cNvSpPr>
            <a:spLocks noGrp="1"/>
          </p:cNvSpPr>
          <p:nvPr>
            <p:ph type="sldNum" sz="quarter" idx="12"/>
          </p:nvPr>
        </p:nvSpPr>
        <p:spPr/>
        <p:txBody>
          <a:bodyPr/>
          <a:lstStyle>
            <a:lvl1pPr>
              <a:defRPr smtClean="0"/>
            </a:lvl1pPr>
          </a:lstStyle>
          <a:p>
            <a:pPr>
              <a:defRPr/>
            </a:pPr>
            <a:fld id="{C713BB44-E01E-49EB-A23B-25F29A7F9536}" type="slidenum">
              <a:rPr lang="en-US" altLang="en-US"/>
              <a:pPr>
                <a:defRPr/>
              </a:pPr>
              <a:t>‹#›</a:t>
            </a:fld>
            <a:endParaRPr lang="en-US" altLang="en-US"/>
          </a:p>
        </p:txBody>
      </p:sp>
    </p:spTree>
    <p:extLst>
      <p:ext uri="{BB962C8B-B14F-4D97-AF65-F5344CB8AC3E}">
        <p14:creationId xmlns:p14="http://schemas.microsoft.com/office/powerpoint/2010/main" val="131902944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B220705B-A63E-4F65-B17B-00B643018EE1}" type="datetime1">
              <a:rPr lang="en-US" altLang="en-US"/>
              <a:pPr>
                <a:defRPr/>
              </a:pPr>
              <a:t>08/04/2021</a:t>
            </a:fld>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ltLang="en-US"/>
          </a:p>
        </p:txBody>
      </p:sp>
      <p:sp>
        <p:nvSpPr>
          <p:cNvPr id="7" name="Slide Number Placeholder 17"/>
          <p:cNvSpPr>
            <a:spLocks noGrp="1"/>
          </p:cNvSpPr>
          <p:nvPr>
            <p:ph type="sldNum" sz="quarter" idx="12"/>
          </p:nvPr>
        </p:nvSpPr>
        <p:spPr/>
        <p:txBody>
          <a:bodyPr/>
          <a:lstStyle>
            <a:lvl1pPr>
              <a:defRPr/>
            </a:lvl1pPr>
          </a:lstStyle>
          <a:p>
            <a:pPr>
              <a:defRPr/>
            </a:pPr>
            <a:fld id="{66F98813-779F-4193-AB6F-119D5E310828}" type="slidenum">
              <a:rPr lang="en-US" altLang="en-US"/>
              <a:pPr>
                <a:defRPr/>
              </a:pPr>
              <a:t>‹#›</a:t>
            </a:fld>
            <a:endParaRPr lang="en-US" altLang="en-US"/>
          </a:p>
        </p:txBody>
      </p:sp>
    </p:spTree>
    <p:extLst>
      <p:ext uri="{BB962C8B-B14F-4D97-AF65-F5344CB8AC3E}">
        <p14:creationId xmlns:p14="http://schemas.microsoft.com/office/powerpoint/2010/main" val="2008501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5486400"/>
            <a:ext cx="5386917"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5486400"/>
            <a:ext cx="5389033"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lstStyle>
          <a:p>
            <a:pPr>
              <a:defRPr/>
            </a:pPr>
            <a:fld id="{82570C9A-8A1A-48C0-98E9-C5FD6586B47F}" type="datetime1">
              <a:rPr lang="en-US" altLang="en-US"/>
              <a:pPr>
                <a:defRPr/>
              </a:pPr>
              <a:t>08/04/2021</a:t>
            </a:fld>
            <a:endParaRPr lang="en-US" altLang="en-US"/>
          </a:p>
        </p:txBody>
      </p:sp>
      <p:sp>
        <p:nvSpPr>
          <p:cNvPr id="8" name="Footer Placeholder 7"/>
          <p:cNvSpPr>
            <a:spLocks noGrp="1"/>
          </p:cNvSpPr>
          <p:nvPr>
            <p:ph type="ftr" sz="quarter" idx="11"/>
          </p:nvPr>
        </p:nvSpPr>
        <p:spPr/>
        <p:txBody>
          <a:bodyPr/>
          <a:lstStyle>
            <a:lvl1pPr>
              <a:defRPr smtClean="0"/>
            </a:lvl1pPr>
          </a:lstStyle>
          <a:p>
            <a:pPr>
              <a:defRPr/>
            </a:pPr>
            <a:endParaRPr lang="en-US" altLang="en-US"/>
          </a:p>
        </p:txBody>
      </p:sp>
      <p:sp>
        <p:nvSpPr>
          <p:cNvPr id="9" name="Slide Number Placeholder 8"/>
          <p:cNvSpPr>
            <a:spLocks noGrp="1"/>
          </p:cNvSpPr>
          <p:nvPr>
            <p:ph type="sldNum" sz="quarter" idx="12"/>
          </p:nvPr>
        </p:nvSpPr>
        <p:spPr/>
        <p:txBody>
          <a:bodyPr/>
          <a:lstStyle>
            <a:lvl1pPr>
              <a:defRPr smtClean="0"/>
            </a:lvl1pPr>
          </a:lstStyle>
          <a:p>
            <a:pPr>
              <a:defRPr/>
            </a:pPr>
            <a:fld id="{094B2AB5-03BB-443F-8848-2FC2F05523F4}" type="slidenum">
              <a:rPr lang="en-US" altLang="en-US"/>
              <a:pPr>
                <a:defRPr/>
              </a:pPr>
              <a:t>‹#›</a:t>
            </a:fld>
            <a:endParaRPr lang="en-US" altLang="en-US"/>
          </a:p>
        </p:txBody>
      </p:sp>
    </p:spTree>
    <p:extLst>
      <p:ext uri="{BB962C8B-B14F-4D97-AF65-F5344CB8AC3E}">
        <p14:creationId xmlns:p14="http://schemas.microsoft.com/office/powerpoint/2010/main" val="1057335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DB48A548-6C6C-4D4E-BDEB-C47E2862AB26}" type="datetime1">
              <a:rPr lang="en-US" altLang="en-US"/>
              <a:pPr>
                <a:defRPr/>
              </a:pPr>
              <a:t>08/04/2021</a:t>
            </a:fld>
            <a:endParaRPr lang="en-US" altLang="en-US"/>
          </a:p>
        </p:txBody>
      </p:sp>
      <p:sp>
        <p:nvSpPr>
          <p:cNvPr id="4" name="Footer Placeholder 21"/>
          <p:cNvSpPr>
            <a:spLocks noGrp="1"/>
          </p:cNvSpPr>
          <p:nvPr>
            <p:ph type="ftr" sz="quarter" idx="11"/>
          </p:nvPr>
        </p:nvSpPr>
        <p:spPr/>
        <p:txBody>
          <a:bodyPr/>
          <a:lstStyle>
            <a:lvl1pPr>
              <a:defRPr/>
            </a:lvl1pPr>
          </a:lstStyle>
          <a:p>
            <a:pPr>
              <a:defRPr/>
            </a:pPr>
            <a:endParaRPr lang="en-US" altLang="en-US"/>
          </a:p>
        </p:txBody>
      </p:sp>
      <p:sp>
        <p:nvSpPr>
          <p:cNvPr id="5" name="Slide Number Placeholder 17"/>
          <p:cNvSpPr>
            <a:spLocks noGrp="1"/>
          </p:cNvSpPr>
          <p:nvPr>
            <p:ph type="sldNum" sz="quarter" idx="12"/>
          </p:nvPr>
        </p:nvSpPr>
        <p:spPr/>
        <p:txBody>
          <a:bodyPr/>
          <a:lstStyle>
            <a:lvl1pPr>
              <a:defRPr/>
            </a:lvl1pPr>
          </a:lstStyle>
          <a:p>
            <a:pPr>
              <a:defRPr/>
            </a:pPr>
            <a:fld id="{6F6D08CE-B5D6-4E1D-9A9E-09E4D3CD7DE2}" type="slidenum">
              <a:rPr lang="en-US" altLang="en-US"/>
              <a:pPr>
                <a:defRPr/>
              </a:pPr>
              <a:t>‹#›</a:t>
            </a:fld>
            <a:endParaRPr lang="en-US" altLang="en-US"/>
          </a:p>
        </p:txBody>
      </p:sp>
    </p:spTree>
    <p:extLst>
      <p:ext uri="{BB962C8B-B14F-4D97-AF65-F5344CB8AC3E}">
        <p14:creationId xmlns:p14="http://schemas.microsoft.com/office/powerpoint/2010/main" val="1804794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AD13B1BB-57B1-4475-ACEE-29FCF78959B3}" type="datetime1">
              <a:rPr lang="en-US" altLang="en-US"/>
              <a:pPr>
                <a:defRPr/>
              </a:pPr>
              <a:t>08/04/2021</a:t>
            </a:fld>
            <a:endParaRPr lang="en-US" altLang="en-US"/>
          </a:p>
        </p:txBody>
      </p:sp>
      <p:sp>
        <p:nvSpPr>
          <p:cNvPr id="3" name="Footer Placeholder 21"/>
          <p:cNvSpPr>
            <a:spLocks noGrp="1"/>
          </p:cNvSpPr>
          <p:nvPr>
            <p:ph type="ftr" sz="quarter" idx="11"/>
          </p:nvPr>
        </p:nvSpPr>
        <p:spPr/>
        <p:txBody>
          <a:bodyPr/>
          <a:lstStyle>
            <a:lvl1pPr>
              <a:defRPr/>
            </a:lvl1pPr>
          </a:lstStyle>
          <a:p>
            <a:pPr>
              <a:defRPr/>
            </a:pPr>
            <a:endParaRPr lang="en-US" altLang="en-US"/>
          </a:p>
        </p:txBody>
      </p:sp>
      <p:sp>
        <p:nvSpPr>
          <p:cNvPr id="4" name="Slide Number Placeholder 17"/>
          <p:cNvSpPr>
            <a:spLocks noGrp="1"/>
          </p:cNvSpPr>
          <p:nvPr>
            <p:ph type="sldNum" sz="quarter" idx="12"/>
          </p:nvPr>
        </p:nvSpPr>
        <p:spPr/>
        <p:txBody>
          <a:bodyPr/>
          <a:lstStyle>
            <a:lvl1pPr>
              <a:defRPr/>
            </a:lvl1pPr>
          </a:lstStyle>
          <a:p>
            <a:pPr>
              <a:defRPr/>
            </a:pPr>
            <a:fld id="{85D5718A-80B4-48A2-898A-3D81395A77EE}" type="slidenum">
              <a:rPr lang="en-US" altLang="en-US"/>
              <a:pPr>
                <a:defRPr/>
              </a:pPr>
              <a:t>‹#›</a:t>
            </a:fld>
            <a:endParaRPr lang="en-US" altLang="en-US"/>
          </a:p>
        </p:txBody>
      </p:sp>
    </p:spTree>
    <p:extLst>
      <p:ext uri="{BB962C8B-B14F-4D97-AF65-F5344CB8AC3E}">
        <p14:creationId xmlns:p14="http://schemas.microsoft.com/office/powerpoint/2010/main" val="3024243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mtClean="0"/>
            </a:lvl1pPr>
          </a:lstStyle>
          <a:p>
            <a:pPr>
              <a:defRPr/>
            </a:pPr>
            <a:fld id="{0DCFD75A-BD33-4EDA-9F03-30BCEA2D2F8C}" type="datetime1">
              <a:rPr lang="en-US" altLang="en-US"/>
              <a:pPr>
                <a:defRPr/>
              </a:pPr>
              <a:t>08/04/2021</a:t>
            </a:fld>
            <a:endParaRPr lang="en-US" altLang="en-US"/>
          </a:p>
        </p:txBody>
      </p:sp>
      <p:sp>
        <p:nvSpPr>
          <p:cNvPr id="6" name="Footer Placeholder 5"/>
          <p:cNvSpPr>
            <a:spLocks noGrp="1"/>
          </p:cNvSpPr>
          <p:nvPr>
            <p:ph type="ftr" sz="quarter" idx="11"/>
          </p:nvPr>
        </p:nvSpPr>
        <p:spPr/>
        <p:txBody>
          <a:bodyPr/>
          <a:lstStyle>
            <a:lvl1pPr>
              <a:defRPr smtClean="0"/>
            </a:lvl1pPr>
          </a:lstStyle>
          <a:p>
            <a:pPr>
              <a:defRPr/>
            </a:pPr>
            <a:endParaRPr lang="en-US" altLang="en-US"/>
          </a:p>
        </p:txBody>
      </p:sp>
      <p:sp>
        <p:nvSpPr>
          <p:cNvPr id="7" name="Slide Number Placeholder 6"/>
          <p:cNvSpPr>
            <a:spLocks noGrp="1"/>
          </p:cNvSpPr>
          <p:nvPr>
            <p:ph type="sldNum" sz="quarter" idx="12"/>
          </p:nvPr>
        </p:nvSpPr>
        <p:spPr>
          <a:xfrm>
            <a:off x="10875433" y="6421439"/>
            <a:ext cx="1016000" cy="365125"/>
          </a:xfrm>
        </p:spPr>
        <p:txBody>
          <a:bodyPr/>
          <a:lstStyle>
            <a:lvl1pPr>
              <a:defRPr smtClean="0"/>
            </a:lvl1pPr>
          </a:lstStyle>
          <a:p>
            <a:pPr>
              <a:defRPr/>
            </a:pPr>
            <a:fld id="{35F80202-240F-45C5-A8DD-1A115A95EFBC}" type="slidenum">
              <a:rPr lang="en-US" altLang="en-US"/>
              <a:pPr>
                <a:defRPr/>
              </a:pPr>
              <a:t>‹#›</a:t>
            </a:fld>
            <a:endParaRPr lang="en-US" altLang="en-US"/>
          </a:p>
        </p:txBody>
      </p:sp>
    </p:spTree>
    <p:extLst>
      <p:ext uri="{BB962C8B-B14F-4D97-AF65-F5344CB8AC3E}">
        <p14:creationId xmlns:p14="http://schemas.microsoft.com/office/powerpoint/2010/main" val="46666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5E51B9DF-1251-446C-9787-1208EFAFA16C}" type="datetime1">
              <a:rPr lang="en-US" altLang="en-US"/>
              <a:pPr>
                <a:defRPr/>
              </a:pPr>
              <a:t>08/04/2021</a:t>
            </a:fld>
            <a:endParaRPr lang="en-US" altLang="en-US"/>
          </a:p>
        </p:txBody>
      </p:sp>
      <p:sp>
        <p:nvSpPr>
          <p:cNvPr id="6" name="Footer Placeholder 5"/>
          <p:cNvSpPr>
            <a:spLocks noGrp="1"/>
          </p:cNvSpPr>
          <p:nvPr>
            <p:ph type="ftr" sz="quarter" idx="11"/>
          </p:nvPr>
        </p:nvSpPr>
        <p:spPr/>
        <p:txBody>
          <a:bodyPr/>
          <a:lstStyle>
            <a:lvl1pPr>
              <a:defRPr smtClean="0"/>
            </a:lvl1pPr>
          </a:lstStyle>
          <a:p>
            <a:pPr>
              <a:defRPr/>
            </a:pPr>
            <a:endParaRPr lang="en-US" altLang="en-US"/>
          </a:p>
        </p:txBody>
      </p:sp>
      <p:sp>
        <p:nvSpPr>
          <p:cNvPr id="7" name="Slide Number Placeholder 6"/>
          <p:cNvSpPr>
            <a:spLocks noGrp="1"/>
          </p:cNvSpPr>
          <p:nvPr>
            <p:ph type="sldNum" sz="quarter" idx="12"/>
          </p:nvPr>
        </p:nvSpPr>
        <p:spPr/>
        <p:txBody>
          <a:bodyPr/>
          <a:lstStyle>
            <a:lvl1pPr>
              <a:defRPr smtClean="0"/>
            </a:lvl1pPr>
          </a:lstStyle>
          <a:p>
            <a:pPr>
              <a:defRPr/>
            </a:pPr>
            <a:fld id="{35B1FF18-5636-4766-A1CA-656BD0D86F42}" type="slidenum">
              <a:rPr lang="en-US" altLang="en-US"/>
              <a:pPr>
                <a:defRPr/>
              </a:pPr>
              <a:t>‹#›</a:t>
            </a:fld>
            <a:endParaRPr lang="en-US" altLang="en-US"/>
          </a:p>
        </p:txBody>
      </p:sp>
    </p:spTree>
    <p:extLst>
      <p:ext uri="{BB962C8B-B14F-4D97-AF65-F5344CB8AC3E}">
        <p14:creationId xmlns:p14="http://schemas.microsoft.com/office/powerpoint/2010/main" val="266146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08/04/2021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40120B7-2A7A-47E5-8CEF-A683AC116633}" type="datetime1">
              <a:rPr lang="en-US" altLang="en-US"/>
              <a:pPr>
                <a:defRPr/>
              </a:pPr>
              <a:t>08/04/2021</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ltLang="en-US"/>
          </a:p>
        </p:txBody>
      </p:sp>
      <p:sp>
        <p:nvSpPr>
          <p:cNvPr id="6" name="Slide Number Placeholder 17"/>
          <p:cNvSpPr>
            <a:spLocks noGrp="1"/>
          </p:cNvSpPr>
          <p:nvPr>
            <p:ph type="sldNum" sz="quarter" idx="12"/>
          </p:nvPr>
        </p:nvSpPr>
        <p:spPr/>
        <p:txBody>
          <a:bodyPr/>
          <a:lstStyle>
            <a:lvl1pPr>
              <a:defRPr/>
            </a:lvl1pPr>
          </a:lstStyle>
          <a:p>
            <a:pPr>
              <a:defRPr/>
            </a:pPr>
            <a:fld id="{1DCB435E-B9F8-4A60-8D09-8FFF55A94FEF}" type="slidenum">
              <a:rPr lang="en-US" altLang="en-US"/>
              <a:pPr>
                <a:defRPr/>
              </a:pPr>
              <a:t>‹#›</a:t>
            </a:fld>
            <a:endParaRPr lang="en-US" altLang="en-US"/>
          </a:p>
        </p:txBody>
      </p:sp>
    </p:spTree>
    <p:extLst>
      <p:ext uri="{BB962C8B-B14F-4D97-AF65-F5344CB8AC3E}">
        <p14:creationId xmlns:p14="http://schemas.microsoft.com/office/powerpoint/2010/main" val="27633563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07F485B-C291-46D1-9278-9C35D9303D75}" type="datetime1">
              <a:rPr lang="en-US" altLang="en-US"/>
              <a:pPr>
                <a:defRPr/>
              </a:pPr>
              <a:t>08/04/2021</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ltLang="en-US"/>
          </a:p>
        </p:txBody>
      </p:sp>
      <p:sp>
        <p:nvSpPr>
          <p:cNvPr id="6" name="Slide Number Placeholder 17"/>
          <p:cNvSpPr>
            <a:spLocks noGrp="1"/>
          </p:cNvSpPr>
          <p:nvPr>
            <p:ph type="sldNum" sz="quarter" idx="12"/>
          </p:nvPr>
        </p:nvSpPr>
        <p:spPr/>
        <p:txBody>
          <a:bodyPr/>
          <a:lstStyle>
            <a:lvl1pPr>
              <a:defRPr/>
            </a:lvl1pPr>
          </a:lstStyle>
          <a:p>
            <a:pPr>
              <a:defRPr/>
            </a:pPr>
            <a:fld id="{3B18D1C0-227C-4800-B570-CC279DB4B28B}" type="slidenum">
              <a:rPr lang="en-US" altLang="en-US"/>
              <a:pPr>
                <a:defRPr/>
              </a:pPr>
              <a:t>‹#›</a:t>
            </a:fld>
            <a:endParaRPr lang="en-US" altLang="en-US"/>
          </a:p>
        </p:txBody>
      </p:sp>
    </p:spTree>
    <p:extLst>
      <p:ext uri="{BB962C8B-B14F-4D97-AF65-F5344CB8AC3E}">
        <p14:creationId xmlns:p14="http://schemas.microsoft.com/office/powerpoint/2010/main" val="1526830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cSld name="عنوان، ونص، واثنان من ال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914400" y="609600"/>
            <a:ext cx="10363200" cy="1143000"/>
          </a:xfrm>
        </p:spPr>
        <p:txBody>
          <a:bodyPr/>
          <a:lstStyle/>
          <a:p>
            <a:r>
              <a:rPr lang="ar-SA" smtClean="0"/>
              <a:t>انقر لتحرير نمط العنوان الرئيسي</a:t>
            </a:r>
            <a:endParaRPr lang="en-US"/>
          </a:p>
        </p:txBody>
      </p:sp>
      <p:sp>
        <p:nvSpPr>
          <p:cNvPr id="3" name="عنصر نائب للنص 2"/>
          <p:cNvSpPr>
            <a:spLocks noGrp="1"/>
          </p:cNvSpPr>
          <p:nvPr>
            <p:ph type="body" sz="half" idx="1"/>
          </p:nvPr>
        </p:nvSpPr>
        <p:spPr>
          <a:xfrm>
            <a:off x="914400" y="1981200"/>
            <a:ext cx="5080000" cy="41148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quarter" idx="2"/>
          </p:nvPr>
        </p:nvSpPr>
        <p:spPr>
          <a:xfrm>
            <a:off x="6197600" y="1981200"/>
            <a:ext cx="5080000" cy="19812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محتوى 4"/>
          <p:cNvSpPr>
            <a:spLocks noGrp="1"/>
          </p:cNvSpPr>
          <p:nvPr>
            <p:ph sz="quarter" idx="3"/>
          </p:nvPr>
        </p:nvSpPr>
        <p:spPr>
          <a:xfrm>
            <a:off x="6197600" y="4114800"/>
            <a:ext cx="5080000" cy="19812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6" name="عنصر نائب للتاريخ 5"/>
          <p:cNvSpPr>
            <a:spLocks noGrp="1"/>
          </p:cNvSpPr>
          <p:nvPr>
            <p:ph type="dt" sz="half" idx="10"/>
          </p:nvPr>
        </p:nvSpPr>
        <p:spPr>
          <a:xfrm>
            <a:off x="914400" y="6248400"/>
            <a:ext cx="2540000" cy="457200"/>
          </a:xfrm>
        </p:spPr>
        <p:txBody>
          <a:bodyPr/>
          <a:lstStyle>
            <a:lvl1pPr>
              <a:defRPr/>
            </a:lvl1pPr>
          </a:lstStyle>
          <a:p>
            <a:pPr>
              <a:defRPr/>
            </a:pPr>
            <a:endParaRPr lang="en-US"/>
          </a:p>
        </p:txBody>
      </p:sp>
      <p:sp>
        <p:nvSpPr>
          <p:cNvPr id="7" name="عنصر نائب للتذييل 6"/>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8" name="عنصر نائب لرقم الشريحة 7"/>
          <p:cNvSpPr>
            <a:spLocks noGrp="1"/>
          </p:cNvSpPr>
          <p:nvPr>
            <p:ph type="sldNum" sz="quarter" idx="12"/>
          </p:nvPr>
        </p:nvSpPr>
        <p:spPr>
          <a:xfrm>
            <a:off x="8737600" y="6248400"/>
            <a:ext cx="2540000" cy="457200"/>
          </a:xfrm>
        </p:spPr>
        <p:txBody>
          <a:bodyPr/>
          <a:lstStyle>
            <a:lvl1pPr>
              <a:defRPr/>
            </a:lvl1pPr>
          </a:lstStyle>
          <a:p>
            <a:pPr>
              <a:defRPr/>
            </a:pPr>
            <a:fld id="{B64F319E-E5DA-435D-98ED-BA1E1590B809}" type="slidenum">
              <a:rPr lang="ar-SA" altLang="ar-JO"/>
              <a:pPr>
                <a:defRPr/>
              </a:pPr>
              <a:t>‹#›</a:t>
            </a:fld>
            <a:endParaRPr lang="en-US" altLang="ar-JO"/>
          </a:p>
        </p:txBody>
      </p:sp>
    </p:spTree>
    <p:extLst>
      <p:ext uri="{BB962C8B-B14F-4D97-AF65-F5344CB8AC3E}">
        <p14:creationId xmlns:p14="http://schemas.microsoft.com/office/powerpoint/2010/main" val="591137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914400" y="609600"/>
            <a:ext cx="10363200" cy="1143000"/>
          </a:xfrm>
        </p:spPr>
        <p:txBody>
          <a:bodyPr/>
          <a:lstStyle/>
          <a:p>
            <a:r>
              <a:rPr lang="ar-SA" smtClean="0"/>
              <a:t>انقر لتحرير نمط العنوان الرئيسي</a:t>
            </a:r>
            <a:endParaRPr lang="en-US"/>
          </a:p>
        </p:txBody>
      </p:sp>
      <p:sp>
        <p:nvSpPr>
          <p:cNvPr id="3" name="عنصر نائب للنص 2"/>
          <p:cNvSpPr>
            <a:spLocks noGrp="1"/>
          </p:cNvSpPr>
          <p:nvPr>
            <p:ph type="body" sz="half" idx="1"/>
          </p:nvPr>
        </p:nvSpPr>
        <p:spPr>
          <a:xfrm>
            <a:off x="914400" y="1981200"/>
            <a:ext cx="5080000" cy="41148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half" idx="2"/>
          </p:nvPr>
        </p:nvSpPr>
        <p:spPr>
          <a:xfrm>
            <a:off x="6197600" y="1981200"/>
            <a:ext cx="5080000" cy="41148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تاريخ 4"/>
          <p:cNvSpPr>
            <a:spLocks noGrp="1"/>
          </p:cNvSpPr>
          <p:nvPr>
            <p:ph type="dt" sz="half" idx="10"/>
          </p:nvPr>
        </p:nvSpPr>
        <p:spPr>
          <a:xfrm>
            <a:off x="914400" y="6248400"/>
            <a:ext cx="2540000" cy="457200"/>
          </a:xfrm>
        </p:spPr>
        <p:txBody>
          <a:bodyPr/>
          <a:lstStyle>
            <a:lvl1pPr>
              <a:defRPr/>
            </a:lvl1pPr>
          </a:lstStyle>
          <a:p>
            <a:pPr>
              <a:defRPr/>
            </a:pPr>
            <a:endParaRPr lang="en-US"/>
          </a:p>
        </p:txBody>
      </p:sp>
      <p:sp>
        <p:nvSpPr>
          <p:cNvPr id="6" name="عنصر نائب للتذييل 5"/>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7" name="عنصر نائب لرقم الشريحة 6"/>
          <p:cNvSpPr>
            <a:spLocks noGrp="1"/>
          </p:cNvSpPr>
          <p:nvPr>
            <p:ph type="sldNum" sz="quarter" idx="12"/>
          </p:nvPr>
        </p:nvSpPr>
        <p:spPr>
          <a:xfrm>
            <a:off x="8737600" y="6248400"/>
            <a:ext cx="2540000" cy="457200"/>
          </a:xfrm>
        </p:spPr>
        <p:txBody>
          <a:bodyPr/>
          <a:lstStyle>
            <a:lvl1pPr>
              <a:defRPr/>
            </a:lvl1pPr>
          </a:lstStyle>
          <a:p>
            <a:pPr>
              <a:defRPr/>
            </a:pPr>
            <a:fld id="{FBE789CF-E60B-4D23-A358-62F30B45462A}" type="slidenum">
              <a:rPr lang="ar-SA" altLang="ar-JO"/>
              <a:pPr>
                <a:defRPr/>
              </a:pPr>
              <a:t>‹#›</a:t>
            </a:fld>
            <a:endParaRPr lang="en-US" altLang="ar-JO"/>
          </a:p>
        </p:txBody>
      </p:sp>
    </p:spTree>
    <p:extLst>
      <p:ext uri="{BB962C8B-B14F-4D97-AF65-F5344CB8AC3E}">
        <p14:creationId xmlns:p14="http://schemas.microsoft.com/office/powerpoint/2010/main" val="1864867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08/04/2021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08/04/2021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08/04/2021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7394" name="Group 2"/>
          <p:cNvGrpSpPr>
            <a:grpSpLocks/>
          </p:cNvGrpSpPr>
          <p:nvPr/>
        </p:nvGrpSpPr>
        <p:grpSpPr bwMode="auto">
          <a:xfrm>
            <a:off x="0" y="152400"/>
            <a:ext cx="11582400" cy="6096000"/>
            <a:chOff x="0" y="96"/>
            <a:chExt cx="5472" cy="3840"/>
          </a:xfrm>
        </p:grpSpPr>
        <p:sp>
          <p:nvSpPr>
            <p:cNvPr id="187395"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sz="1800"/>
            </a:p>
          </p:txBody>
        </p:sp>
        <p:sp>
          <p:nvSpPr>
            <p:cNvPr id="187396" name="AutoShape 4"/>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6500 w 1000"/>
                <a:gd name="T3" fmla="*/ 0 h 1000"/>
                <a:gd name="T4" fmla="*/ 7000 w 1000"/>
                <a:gd name="T5" fmla="*/ 500 h 1000"/>
                <a:gd name="T6" fmla="*/ 6500 w 1000"/>
                <a:gd name="T7" fmla="*/ 999 h 1000"/>
                <a:gd name="T8" fmla="*/ 0 w 1000"/>
                <a:gd name="T9" fmla="*/ 1000 h 1000"/>
                <a:gd name="T10" fmla="*/ 0 w 1000"/>
                <a:gd name="T11" fmla="*/ 0 h 1000"/>
                <a:gd name="T12" fmla="*/ G4 w 1000"/>
                <a:gd name="T13" fmla="*/ G1 h 1000"/>
              </a:gdLst>
              <a:ahLst/>
              <a:cxnLst>
                <a:cxn ang="0">
                  <a:pos x="T0" y="T1"/>
                </a:cxn>
                <a:cxn ang="0">
                  <a:pos x="T2" y="T3"/>
                </a:cxn>
                <a:cxn ang="0">
                  <a:pos x="T4" y="T5"/>
                </a:cxn>
                <a:cxn ang="0">
                  <a:pos x="T6" y="T7"/>
                </a:cxn>
                <a:cxn ang="0">
                  <a:pos x="T8" y="T9"/>
                </a:cxn>
              </a:cxnLst>
              <a:rect l="T10" t="T11" r="T12" b="T13"/>
              <a:pathLst>
                <a:path w="7000" h="1000">
                  <a:moveTo>
                    <a:pt x="0" y="0"/>
                  </a:moveTo>
                  <a:lnTo>
                    <a:pt x="6500" y="0"/>
                  </a:lnTo>
                  <a:cubicBezTo>
                    <a:pt x="6776" y="0"/>
                    <a:pt x="7000" y="223"/>
                    <a:pt x="7000" y="500"/>
                  </a:cubicBezTo>
                  <a:cubicBezTo>
                    <a:pt x="7000" y="776"/>
                    <a:pt x="6776" y="999"/>
                    <a:pt x="6500" y="999"/>
                  </a:cubicBezTo>
                  <a:lnTo>
                    <a:pt x="0" y="10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z="1800"/>
            </a:p>
          </p:txBody>
        </p:sp>
        <p:sp>
          <p:nvSpPr>
            <p:cNvPr id="187397"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grpSp>
      <p:sp>
        <p:nvSpPr>
          <p:cNvPr id="187398" name="Rectangle 6"/>
          <p:cNvSpPr>
            <a:spLocks noGrp="1" noChangeArrowheads="1"/>
          </p:cNvSpPr>
          <p:nvPr>
            <p:ph type="title"/>
          </p:nvPr>
        </p:nvSpPr>
        <p:spPr bwMode="auto">
          <a:xfrm>
            <a:off x="260352" y="228600"/>
            <a:ext cx="1068704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87399" name="Rectangle 7"/>
          <p:cNvSpPr>
            <a:spLocks noGrp="1" noChangeArrowheads="1"/>
          </p:cNvSpPr>
          <p:nvPr>
            <p:ph type="body" idx="1"/>
          </p:nvPr>
        </p:nvSpPr>
        <p:spPr bwMode="auto">
          <a:xfrm>
            <a:off x="812800" y="1600200"/>
            <a:ext cx="10566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87400" name="Rectangle 8"/>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latin typeface="+mn-lt"/>
              </a:defRPr>
            </a:lvl1pPr>
          </a:lstStyle>
          <a:p>
            <a:endParaRPr lang="en-US" altLang="en-US"/>
          </a:p>
        </p:txBody>
      </p:sp>
      <p:sp>
        <p:nvSpPr>
          <p:cNvPr id="187401" name="Rectangle 9"/>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defRPr sz="1200">
                <a:latin typeface="+mn-lt"/>
              </a:defRPr>
            </a:lvl1pPr>
          </a:lstStyle>
          <a:p>
            <a:endParaRPr lang="en-US" altLang="en-US"/>
          </a:p>
        </p:txBody>
      </p:sp>
      <p:sp>
        <p:nvSpPr>
          <p:cNvPr id="187402" name="Rectangle 10"/>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atin typeface="Arial Black" panose="020B0A04020102020204" pitchFamily="34" charset="0"/>
              </a:defRPr>
            </a:lvl1pPr>
          </a:lstStyle>
          <a:p>
            <a:fld id="{70DC21EE-40EF-4EB5-B933-6BA614F2B1CD}" type="slidenum">
              <a:rPr lang="en-US" altLang="en-US"/>
              <a:pPr/>
              <a:t>‹#›</a:t>
            </a:fld>
            <a:endParaRPr lang="en-US" altLang="en-US"/>
          </a:p>
        </p:txBody>
      </p:sp>
    </p:spTree>
    <p:extLst>
      <p:ext uri="{BB962C8B-B14F-4D97-AF65-F5344CB8AC3E}">
        <p14:creationId xmlns:p14="http://schemas.microsoft.com/office/powerpoint/2010/main" val="248227198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iming>
    <p:tnLst>
      <p:par>
        <p:cTn id="1" dur="indefinite" restart="never" nodeType="tmRoot"/>
      </p:par>
    </p:tnLst>
  </p:timing>
  <p:hf hdr="0" ftr="0" dt="0"/>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Arial" panose="020B0604020202020204" pitchFamily="34" charset="0"/>
        </a:defRPr>
      </a:lvl2pPr>
      <a:lvl3pPr algn="l" rtl="0" fontAlgn="base">
        <a:spcBef>
          <a:spcPct val="0"/>
        </a:spcBef>
        <a:spcAft>
          <a:spcPct val="0"/>
        </a:spcAft>
        <a:defRPr sz="4200">
          <a:solidFill>
            <a:schemeClr val="tx2"/>
          </a:solidFill>
          <a:latin typeface="Arial" panose="020B0604020202020204" pitchFamily="34" charset="0"/>
        </a:defRPr>
      </a:lvl3pPr>
      <a:lvl4pPr algn="l" rtl="0" fontAlgn="base">
        <a:spcBef>
          <a:spcPct val="0"/>
        </a:spcBef>
        <a:spcAft>
          <a:spcPct val="0"/>
        </a:spcAft>
        <a:defRPr sz="4200">
          <a:solidFill>
            <a:schemeClr val="tx2"/>
          </a:solidFill>
          <a:latin typeface="Arial" panose="020B0604020202020204" pitchFamily="34" charset="0"/>
        </a:defRPr>
      </a:lvl4pPr>
      <a:lvl5pPr algn="l" rtl="0" fontAlgn="base">
        <a:spcBef>
          <a:spcPct val="0"/>
        </a:spcBef>
        <a:spcAft>
          <a:spcPct val="0"/>
        </a:spcAft>
        <a:defRPr sz="4200">
          <a:solidFill>
            <a:schemeClr val="tx2"/>
          </a:solidFill>
          <a:latin typeface="Arial" panose="020B0604020202020204" pitchFamily="34" charset="0"/>
        </a:defRPr>
      </a:lvl5pPr>
      <a:lvl6pPr marL="457200" algn="l" rtl="0" fontAlgn="base">
        <a:spcBef>
          <a:spcPct val="0"/>
        </a:spcBef>
        <a:spcAft>
          <a:spcPct val="0"/>
        </a:spcAft>
        <a:defRPr sz="4200">
          <a:solidFill>
            <a:schemeClr val="tx2"/>
          </a:solidFill>
          <a:latin typeface="Arial" panose="020B0604020202020204" pitchFamily="34" charset="0"/>
        </a:defRPr>
      </a:lvl6pPr>
      <a:lvl7pPr marL="914400" algn="l" rtl="0" fontAlgn="base">
        <a:spcBef>
          <a:spcPct val="0"/>
        </a:spcBef>
        <a:spcAft>
          <a:spcPct val="0"/>
        </a:spcAft>
        <a:defRPr sz="4200">
          <a:solidFill>
            <a:schemeClr val="tx2"/>
          </a:solidFill>
          <a:latin typeface="Arial" panose="020B0604020202020204" pitchFamily="34" charset="0"/>
        </a:defRPr>
      </a:lvl7pPr>
      <a:lvl8pPr marL="1371600" algn="l" rtl="0" fontAlgn="base">
        <a:spcBef>
          <a:spcPct val="0"/>
        </a:spcBef>
        <a:spcAft>
          <a:spcPct val="0"/>
        </a:spcAft>
        <a:defRPr sz="4200">
          <a:solidFill>
            <a:schemeClr val="tx2"/>
          </a:solidFill>
          <a:latin typeface="Arial" panose="020B0604020202020204" pitchFamily="34" charset="0"/>
        </a:defRPr>
      </a:lvl8pPr>
      <a:lvl9pPr marL="1828800" algn="l" rtl="0" fontAlgn="base">
        <a:spcBef>
          <a:spcPct val="0"/>
        </a:spcBef>
        <a:spcAft>
          <a:spcPct val="0"/>
        </a:spcAft>
        <a:defRPr sz="4200">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l"/>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l"/>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l"/>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SzPct val="4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11"/>
          <p:cNvSpPr>
            <a:spLocks/>
          </p:cNvSpPr>
          <p:nvPr/>
        </p:nvSpPr>
        <p:spPr bwMode="auto">
          <a:xfrm>
            <a:off x="0" y="4751388"/>
            <a:ext cx="12192000" cy="2112962"/>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7C7C7C">
              <a:alpha val="45097"/>
            </a:srgbClr>
          </a:solidFill>
          <a:ln>
            <a:noFill/>
          </a:ln>
          <a:effectLst>
            <a:outerShdw blurRad="50800" dist="44450" dir="16200000" algn="ctr"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16" name="Freeform 15"/>
          <p:cNvSpPr>
            <a:spLocks/>
          </p:cNvSpPr>
          <p:nvPr/>
        </p:nvSpPr>
        <p:spPr bwMode="auto">
          <a:xfrm>
            <a:off x="9753600" y="0"/>
            <a:ext cx="2438400" cy="6858000"/>
          </a:xfrm>
          <a:custGeom>
            <a:avLst/>
            <a:gdLst>
              <a:gd name="T0" fmla="*/ 1828800 w 1914"/>
              <a:gd name="T1" fmla="*/ 14258 h 4329"/>
              <a:gd name="T2" fmla="*/ 1828800 w 1914"/>
              <a:gd name="T3" fmla="*/ 6858000 h 4329"/>
              <a:gd name="T4" fmla="*/ 194919 w 1914"/>
              <a:gd name="T5" fmla="*/ 6854832 h 4329"/>
              <a:gd name="T6" fmla="*/ 0 w 1914"/>
              <a:gd name="T7" fmla="*/ 0 h 4329"/>
              <a:gd name="T8" fmla="*/ 1828800 w 1914"/>
              <a:gd name="T9" fmla="*/ 14258 h 4329"/>
              <a:gd name="T10" fmla="*/ 0 60000 65536"/>
              <a:gd name="T11" fmla="*/ 0 60000 65536"/>
              <a:gd name="T12" fmla="*/ 0 60000 65536"/>
              <a:gd name="T13" fmla="*/ 0 60000 65536"/>
              <a:gd name="T14" fmla="*/ 0 60000 65536"/>
              <a:gd name="T15" fmla="*/ 0 w 1914"/>
              <a:gd name="T16" fmla="*/ 0 h 4329"/>
              <a:gd name="T17" fmla="*/ 1914 w 1914"/>
              <a:gd name="T18" fmla="*/ 4329 h 4329"/>
            </a:gdLst>
            <a:ahLst/>
            <a:cxnLst>
              <a:cxn ang="T10">
                <a:pos x="T0" y="T1"/>
              </a:cxn>
              <a:cxn ang="T11">
                <a:pos x="T2" y="T3"/>
              </a:cxn>
              <a:cxn ang="T12">
                <a:pos x="T4" y="T5"/>
              </a:cxn>
              <a:cxn ang="T13">
                <a:pos x="T6" y="T7"/>
              </a:cxn>
              <a:cxn ang="T14">
                <a:pos x="T8" y="T9"/>
              </a:cxn>
            </a:cxnLst>
            <a:rect l="T15" t="T16" r="T17" b="T18"/>
            <a:pathLst>
              <a:path w="1914" h="4329">
                <a:moveTo>
                  <a:pt x="1914" y="9"/>
                </a:moveTo>
                <a:lnTo>
                  <a:pt x="1914" y="4329"/>
                </a:lnTo>
                <a:lnTo>
                  <a:pt x="204" y="4327"/>
                </a:lnTo>
                <a:cubicBezTo>
                  <a:pt x="1288" y="3574"/>
                  <a:pt x="2082" y="1734"/>
                  <a:pt x="0" y="0"/>
                </a:cubicBezTo>
                <a:lnTo>
                  <a:pt x="1914" y="9"/>
                </a:lnTo>
                <a:close/>
              </a:path>
            </a:pathLst>
          </a:custGeom>
          <a:solidFill>
            <a:srgbClr val="595959">
              <a:alpha val="39999"/>
            </a:srgbClr>
          </a:solidFill>
          <a:ln>
            <a:noFill/>
          </a:ln>
          <a:effectLst>
            <a:outerShdw blurRad="50800" dist="50800" dir="10800000" algn="ctr" rotWithShape="0">
              <a:srgbClr val="808080">
                <a:alpha val="45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altLang="en-US" sz="1800" smtClean="0">
              <a:solidFill>
                <a:prstClr val="white"/>
              </a:solidFill>
            </a:endParaRPr>
          </a:p>
        </p:txBody>
      </p:sp>
      <p:sp>
        <p:nvSpPr>
          <p:cNvPr id="2052" name="Title Placeholder 8"/>
          <p:cNvSpPr>
            <a:spLocks noGrp="1"/>
          </p:cNvSpPr>
          <p:nvPr>
            <p:ph type="title"/>
          </p:nvPr>
        </p:nvSpPr>
        <p:spPr bwMode="auto">
          <a:xfrm>
            <a:off x="609600" y="274638"/>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altLang="en-US" smtClean="0"/>
              <a:t>Click to edit Master title style</a:t>
            </a:r>
          </a:p>
        </p:txBody>
      </p:sp>
      <p:sp>
        <p:nvSpPr>
          <p:cNvPr id="2053" name="Text Placeholder 29"/>
          <p:cNvSpPr>
            <a:spLocks noGrp="1"/>
          </p:cNvSpPr>
          <p:nvPr>
            <p:ph type="body" idx="1"/>
          </p:nvPr>
        </p:nvSpPr>
        <p:spPr bwMode="auto">
          <a:xfrm>
            <a:off x="609600" y="1600201"/>
            <a:ext cx="995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09600" y="6421439"/>
            <a:ext cx="2844800" cy="365125"/>
          </a:xfrm>
          <a:prstGeom prst="rect">
            <a:avLst/>
          </a:prstGeom>
        </p:spPr>
        <p:txBody>
          <a:bodyPr vert="horz" wrap="square" lIns="91440" tIns="45720" rIns="91440" bIns="0" numCol="1" anchor="b" anchorCtr="0" compatLnSpc="1">
            <a:prstTxWarp prst="textNoShape">
              <a:avLst/>
            </a:prstTxWarp>
          </a:bodyPr>
          <a:lstStyle>
            <a:lvl1pPr eaLnBrk="1" hangingPunct="1">
              <a:defRPr sz="1000" smtClean="0">
                <a:solidFill>
                  <a:srgbClr val="A1B4B7"/>
                </a:solidFill>
              </a:defRPr>
            </a:lvl1pPr>
          </a:lstStyle>
          <a:p>
            <a:pPr fontAlgn="base">
              <a:spcBef>
                <a:spcPct val="0"/>
              </a:spcBef>
              <a:spcAft>
                <a:spcPct val="0"/>
              </a:spcAft>
              <a:defRPr/>
            </a:pPr>
            <a:fld id="{43E35712-3CEE-47A0-91B9-B8C448C31604}" type="datetime1">
              <a:rPr lang="en-US" altLang="en-US">
                <a:ea typeface="ＭＳ Ｐゴシック" panose="020B0600070205080204" pitchFamily="34" charset="-128"/>
              </a:rPr>
              <a:pPr fontAlgn="base">
                <a:spcBef>
                  <a:spcPct val="0"/>
                </a:spcBef>
                <a:spcAft>
                  <a:spcPct val="0"/>
                </a:spcAft>
                <a:defRPr/>
              </a:pPr>
              <a:t>08/04/2021</a:t>
            </a:fld>
            <a:endParaRPr lang="en-US" altLang="en-US">
              <a:ea typeface="ＭＳ Ｐゴシック" panose="020B0600070205080204" pitchFamily="34" charset="-128"/>
            </a:endParaRPr>
          </a:p>
        </p:txBody>
      </p:sp>
      <p:sp>
        <p:nvSpPr>
          <p:cNvPr id="22" name="Footer Placeholder 21"/>
          <p:cNvSpPr>
            <a:spLocks noGrp="1"/>
          </p:cNvSpPr>
          <p:nvPr>
            <p:ph type="ftr" sz="quarter" idx="3"/>
          </p:nvPr>
        </p:nvSpPr>
        <p:spPr>
          <a:xfrm>
            <a:off x="4165600" y="6421439"/>
            <a:ext cx="3860800" cy="365125"/>
          </a:xfrm>
          <a:prstGeom prst="rect">
            <a:avLst/>
          </a:prstGeom>
        </p:spPr>
        <p:txBody>
          <a:bodyPr vert="horz" wrap="square" lIns="0" tIns="45720" rIns="0" bIns="0" numCol="1" anchor="b" anchorCtr="0" compatLnSpc="1">
            <a:prstTxWarp prst="textNoShape">
              <a:avLst/>
            </a:prstTxWarp>
          </a:bodyPr>
          <a:lstStyle>
            <a:lvl1pPr algn="ctr" eaLnBrk="1" hangingPunct="1">
              <a:defRPr sz="1000" smtClean="0">
                <a:solidFill>
                  <a:srgbClr val="A1B4B7"/>
                </a:solidFill>
              </a:defRPr>
            </a:lvl1pPr>
          </a:lstStyle>
          <a:p>
            <a:pPr fontAlgn="base">
              <a:spcBef>
                <a:spcPct val="0"/>
              </a:spcBef>
              <a:spcAft>
                <a:spcPct val="0"/>
              </a:spcAft>
              <a:defRPr/>
            </a:pPr>
            <a:endParaRPr lang="en-US" altLang="en-US">
              <a:ea typeface="ＭＳ Ｐゴシック" panose="020B0600070205080204" pitchFamily="34" charset="-128"/>
            </a:endParaRPr>
          </a:p>
        </p:txBody>
      </p:sp>
      <p:sp>
        <p:nvSpPr>
          <p:cNvPr id="18" name="Slide Number Placeholder 17"/>
          <p:cNvSpPr>
            <a:spLocks noGrp="1"/>
          </p:cNvSpPr>
          <p:nvPr>
            <p:ph type="sldNum" sz="quarter" idx="4"/>
          </p:nvPr>
        </p:nvSpPr>
        <p:spPr>
          <a:xfrm>
            <a:off x="10871200" y="6421439"/>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000" smtClean="0">
                <a:solidFill>
                  <a:srgbClr val="A1B4B7"/>
                </a:solidFill>
              </a:defRPr>
            </a:lvl1pPr>
          </a:lstStyle>
          <a:p>
            <a:pPr fontAlgn="base">
              <a:spcBef>
                <a:spcPct val="0"/>
              </a:spcBef>
              <a:spcAft>
                <a:spcPct val="0"/>
              </a:spcAft>
              <a:defRPr/>
            </a:pPr>
            <a:fld id="{F3736331-AC8C-401B-B3AB-2C6A2088E6A0}" type="slidenum">
              <a:rPr lang="en-US" altLang="en-US">
                <a:ea typeface="ＭＳ Ｐゴシック" panose="020B0600070205080204" pitchFamily="34" charset="-128"/>
              </a:rPr>
              <a:pPr fontAlgn="base">
                <a:spcBef>
                  <a:spcPct val="0"/>
                </a:spcBef>
                <a:spcAft>
                  <a:spcPct val="0"/>
                </a:spcAft>
                <a:defRPr/>
              </a:pPr>
              <a:t>‹#›</a:t>
            </a:fld>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56614976"/>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xStyles>
    <p:titleStyle>
      <a:lvl1pPr algn="l" rtl="0" eaLnBrk="0" fontAlgn="base" hangingPunct="0">
        <a:spcBef>
          <a:spcPct val="0"/>
        </a:spcBef>
        <a:spcAft>
          <a:spcPct val="0"/>
        </a:spcAft>
        <a:defRPr sz="4600" kern="1200">
          <a:solidFill>
            <a:schemeClr val="tx1"/>
          </a:solidFill>
          <a:latin typeface="+mj-lt"/>
          <a:ea typeface="ＭＳ Ｐゴシック" panose="020B0600070205080204" pitchFamily="34" charset="-128"/>
          <a:cs typeface="+mj-cs"/>
        </a:defRPr>
      </a:lvl1pPr>
      <a:lvl2pPr algn="l" rtl="0" eaLnBrk="0" fontAlgn="base" hangingPunct="0">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2pPr>
      <a:lvl3pPr algn="l" rtl="0" eaLnBrk="0" fontAlgn="base" hangingPunct="0">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3pPr>
      <a:lvl4pPr algn="l" rtl="0" eaLnBrk="0" fontAlgn="base" hangingPunct="0">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4pPr>
      <a:lvl5pPr algn="l" rtl="0" eaLnBrk="0" fontAlgn="base" hangingPunct="0">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5pPr>
      <a:lvl6pPr marL="457200" algn="l" rtl="0" fontAlgn="base">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6pPr>
      <a:lvl7pPr marL="914400" algn="l" rtl="0" fontAlgn="base">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7pPr>
      <a:lvl8pPr marL="1371600" algn="l" rtl="0" fontAlgn="base">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8pPr>
      <a:lvl9pPr marL="1828800" algn="l" rtl="0" fontAlgn="base">
        <a:spcBef>
          <a:spcPct val="0"/>
        </a:spcBef>
        <a:spcAft>
          <a:spcPct val="0"/>
        </a:spcAft>
        <a:defRPr sz="4600">
          <a:solidFill>
            <a:schemeClr val="tx1"/>
          </a:solidFill>
          <a:latin typeface="Franklin Gothic Book" panose="020B0503020102020204" pitchFamily="34" charset="0"/>
          <a:ea typeface="ＭＳ Ｐゴシック" panose="020B0600070205080204" pitchFamily="34" charset="-128"/>
        </a:defRPr>
      </a:lvl9pPr>
    </p:titleStyle>
    <p:body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ＭＳ Ｐゴシック" panose="020B0600070205080204" pitchFamily="34" charset="-128"/>
          <a:cs typeface="+mn-cs"/>
        </a:defRPr>
      </a:lvl1pPr>
      <a:lvl2pPr marL="722313"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ＭＳ Ｐゴシック" panose="020B0600070205080204" pitchFamily="34" charset="-128"/>
          <a:cs typeface="+mn-cs"/>
        </a:defRPr>
      </a:lvl2pPr>
      <a:lvl3pPr marL="1004888" indent="-255588"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3pPr>
      <a:lvl4pPr marL="1279525" indent="-236538" algn="l" rtl="0" eaLnBrk="0" fontAlgn="base" hangingPunct="0">
        <a:spcBef>
          <a:spcPct val="20000"/>
        </a:spcBef>
        <a:spcAft>
          <a:spcPct val="0"/>
        </a:spcAft>
        <a:buClr>
          <a:srgbClr val="0BD0D9"/>
        </a:buClr>
        <a:buSzPct val="90000"/>
        <a:buFont typeface="Wingdings 2" panose="05020102010507070707" pitchFamily="18" charset="2"/>
        <a:buChar char=""/>
        <a:defRPr sz="2000" kern="1200">
          <a:solidFill>
            <a:schemeClr val="tx1"/>
          </a:solidFill>
          <a:latin typeface="+mn-lt"/>
          <a:ea typeface="ＭＳ Ｐゴシック" panose="020B0600070205080204" pitchFamily="34" charset="-128"/>
          <a:cs typeface="+mn-cs"/>
        </a:defRPr>
      </a:lvl4pPr>
      <a:lvl5pPr marL="1489075" indent="-182563" algn="l" rtl="0" eaLnBrk="0" fontAlgn="base" hangingPunct="0">
        <a:spcBef>
          <a:spcPct val="20000"/>
        </a:spcBef>
        <a:spcAft>
          <a:spcPct val="0"/>
        </a:spcAft>
        <a:buClr>
          <a:srgbClr val="10CF9B"/>
        </a:buClr>
        <a:buSzPct val="100000"/>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18.xml"/><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image" Target="../media/image22.wmf"/></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Object_diagram" TargetMode="External"/><Relationship Id="rId7" Type="http://schemas.openxmlformats.org/officeDocument/2006/relationships/hyperlink" Target="https://en.wikipedia.org/wiki/Deployment_diagram" TargetMode="External"/><Relationship Id="rId2" Type="http://schemas.openxmlformats.org/officeDocument/2006/relationships/hyperlink" Target="https://en.wikipedia.org/wiki/Class_diagram" TargetMode="External"/><Relationship Id="rId1" Type="http://schemas.openxmlformats.org/officeDocument/2006/relationships/slideLayout" Target="../slideLayouts/slideLayout7.xml"/><Relationship Id="rId6" Type="http://schemas.openxmlformats.org/officeDocument/2006/relationships/hyperlink" Target="https://en.wikipedia.org/wiki/Component_diagram" TargetMode="External"/><Relationship Id="rId5" Type="http://schemas.openxmlformats.org/officeDocument/2006/relationships/hyperlink" Target="https://en.wikipedia.org/wiki/Sequence_diagram" TargetMode="External"/><Relationship Id="rId4" Type="http://schemas.openxmlformats.org/officeDocument/2006/relationships/hyperlink" Target="https://en.wikipedia.org/wiki/State_diagram_(U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C++#cite_note-isocpp2014-26" TargetMode="External"/><Relationship Id="rId13" Type="http://schemas.openxmlformats.org/officeDocument/2006/relationships/hyperlink" Target="https://en.wikipedia.org/wiki/C++#cite_note-herbsutter.com-17" TargetMode="External"/><Relationship Id="rId3" Type="http://schemas.openxmlformats.org/officeDocument/2006/relationships/hyperlink" Target="https://en.wikipedia.org/wiki/C++98" TargetMode="External"/><Relationship Id="rId7" Type="http://schemas.openxmlformats.org/officeDocument/2006/relationships/hyperlink" Target="https://en.wikipedia.org/wiki/C++11" TargetMode="External"/><Relationship Id="rId12" Type="http://schemas.openxmlformats.org/officeDocument/2006/relationships/hyperlink" Target="https://en.wikipedia.org/wiki/C++20" TargetMode="External"/><Relationship Id="rId2" Type="http://schemas.openxmlformats.org/officeDocument/2006/relationships/hyperlink" Target="https://en.wikipedia.org/wiki/C++#cite_note-isocpp1998-23" TargetMode="External"/><Relationship Id="rId1" Type="http://schemas.openxmlformats.org/officeDocument/2006/relationships/slideLayout" Target="../slideLayouts/slideLayout7.xml"/><Relationship Id="rId6" Type="http://schemas.openxmlformats.org/officeDocument/2006/relationships/hyperlink" Target="https://en.wikipedia.org/wiki/C++#cite_note-isocpp2011-25" TargetMode="External"/><Relationship Id="rId11" Type="http://schemas.openxmlformats.org/officeDocument/2006/relationships/hyperlink" Target="https://en.wikipedia.org/wiki/C++17" TargetMode="External"/><Relationship Id="rId5" Type="http://schemas.openxmlformats.org/officeDocument/2006/relationships/hyperlink" Target="https://en.wikipedia.org/wiki/C++03" TargetMode="External"/><Relationship Id="rId10" Type="http://schemas.openxmlformats.org/officeDocument/2006/relationships/hyperlink" Target="https://en.wikipedia.org/wiki/C++#cite_note-isocpp2017-9" TargetMode="External"/><Relationship Id="rId4" Type="http://schemas.openxmlformats.org/officeDocument/2006/relationships/hyperlink" Target="https://en.wikipedia.org/wiki/C++#cite_note-isocpp2003-24" TargetMode="External"/><Relationship Id="rId9" Type="http://schemas.openxmlformats.org/officeDocument/2006/relationships/hyperlink" Target="https://en.wikipedia.org/wiki/C++14"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C++#cite_note-isocpp2011-25" TargetMode="External"/><Relationship Id="rId13" Type="http://schemas.openxmlformats.org/officeDocument/2006/relationships/hyperlink" Target="https://en.wikipedia.org/wiki/C++#cite_note-Toronto_meeting_report-30" TargetMode="External"/><Relationship Id="rId3" Type="http://schemas.openxmlformats.org/officeDocument/2006/relationships/hyperlink" Target="https://en.wikipedia.org/wiki/ISO/IEC_JTC_1/SC_22" TargetMode="External"/><Relationship Id="rId7" Type="http://schemas.openxmlformats.org/officeDocument/2006/relationships/hyperlink" Target="https://en.wikipedia.org/wiki/C++11" TargetMode="External"/><Relationship Id="rId12" Type="http://schemas.openxmlformats.org/officeDocument/2006/relationships/hyperlink" Target="https://en.wikipedia.org/wiki/C++17" TargetMode="External"/><Relationship Id="rId2" Type="http://schemas.openxmlformats.org/officeDocument/2006/relationships/hyperlink" Target="https://en.wikipedia.org/wiki/International_Organization_for_Standardization" TargetMode="External"/><Relationship Id="rId1" Type="http://schemas.openxmlformats.org/officeDocument/2006/relationships/slideLayout" Target="../slideLayouts/slideLayout7.xml"/><Relationship Id="rId6" Type="http://schemas.openxmlformats.org/officeDocument/2006/relationships/hyperlink" Target="https://en.wikipedia.org/wiki/C++#cite_note-0xapprove-27" TargetMode="External"/><Relationship Id="rId11" Type="http://schemas.openxmlformats.org/officeDocument/2006/relationships/hyperlink" Target="https://en.wikipedia.org/wiki/C++#cite_note-29" TargetMode="External"/><Relationship Id="rId5" Type="http://schemas.openxmlformats.org/officeDocument/2006/relationships/hyperlink" Target="https://en.wikipedia.org/wiki/C++98" TargetMode="External"/><Relationship Id="rId10" Type="http://schemas.openxmlformats.org/officeDocument/2006/relationships/hyperlink" Target="https://en.wikipedia.org/wiki/C++#cite_note-The_Future_of_C-28" TargetMode="External"/><Relationship Id="rId4" Type="http://schemas.openxmlformats.org/officeDocument/2006/relationships/hyperlink" Target="https://en.wikipedia.org/wiki/C++20" TargetMode="External"/><Relationship Id="rId9" Type="http://schemas.openxmlformats.org/officeDocument/2006/relationships/hyperlink" Target="https://en.wikipedia.org/wiki/C++14"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OBJECT-ORIENTED</a:t>
            </a:r>
            <a:br>
              <a:rPr lang="en-US" dirty="0"/>
            </a:br>
            <a:r>
              <a:rPr lang="en-US" dirty="0"/>
              <a:t>ANALYSIS AND DESIGN</a:t>
            </a:r>
          </a:p>
        </p:txBody>
      </p:sp>
      <p:sp>
        <p:nvSpPr>
          <p:cNvPr id="3" name="Subtitle 2"/>
          <p:cNvSpPr>
            <a:spLocks noGrp="1"/>
          </p:cNvSpPr>
          <p:nvPr>
            <p:ph type="subTitle" idx="1"/>
          </p:nvPr>
        </p:nvSpPr>
        <p:spPr/>
        <p:txBody>
          <a:bodyPr/>
          <a:lstStyle/>
          <a:p>
            <a:r>
              <a:rPr lang="en-US" dirty="0" smtClean="0"/>
              <a:t>Grady Booch</a:t>
            </a:r>
            <a:endParaRPr lang="en-US" dirty="0"/>
          </a:p>
        </p:txBody>
      </p:sp>
    </p:spTree>
    <p:extLst>
      <p:ext uri="{BB962C8B-B14F-4D97-AF65-F5344CB8AC3E}">
        <p14:creationId xmlns:p14="http://schemas.microsoft.com/office/powerpoint/2010/main" val="1442579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405" y="880345"/>
            <a:ext cx="9296400" cy="4972050"/>
          </a:xfrm>
          <a:prstGeom prst="rect">
            <a:avLst/>
          </a:prstGeom>
        </p:spPr>
      </p:pic>
    </p:spTree>
    <p:extLst>
      <p:ext uri="{BB962C8B-B14F-4D97-AF65-F5344CB8AC3E}">
        <p14:creationId xmlns:p14="http://schemas.microsoft.com/office/powerpoint/2010/main" val="2808375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of Complex Systems</a:t>
            </a:r>
            <a:endParaRPr lang="en-US" dirty="0"/>
          </a:p>
        </p:txBody>
      </p:sp>
      <p:sp>
        <p:nvSpPr>
          <p:cNvPr id="3" name="Content Placeholder 2"/>
          <p:cNvSpPr>
            <a:spLocks noGrp="1"/>
          </p:cNvSpPr>
          <p:nvPr>
            <p:ph idx="1"/>
          </p:nvPr>
        </p:nvSpPr>
        <p:spPr/>
        <p:txBody>
          <a:bodyPr/>
          <a:lstStyle/>
          <a:p>
            <a:r>
              <a:rPr lang="en-US" b="1" dirty="0"/>
              <a:t>The Structure of a Personal </a:t>
            </a:r>
            <a:r>
              <a:rPr lang="en-US" b="1" dirty="0" smtClean="0"/>
              <a:t>Computer</a:t>
            </a:r>
          </a:p>
          <a:p>
            <a:r>
              <a:rPr lang="en-US" b="1" dirty="0"/>
              <a:t>The Structure of Plants and </a:t>
            </a:r>
            <a:r>
              <a:rPr lang="en-US" b="1" dirty="0" smtClean="0"/>
              <a:t>Animals</a:t>
            </a:r>
          </a:p>
          <a:p>
            <a:r>
              <a:rPr lang="en-US" b="1" dirty="0"/>
              <a:t>The Structure of </a:t>
            </a:r>
            <a:r>
              <a:rPr lang="en-US" b="1" dirty="0" smtClean="0"/>
              <a:t>Matter</a:t>
            </a:r>
          </a:p>
          <a:p>
            <a:r>
              <a:rPr lang="en-US" b="1" dirty="0"/>
              <a:t>The Structure of Social Institutions</a:t>
            </a:r>
            <a:endParaRPr lang="en-US" dirty="0"/>
          </a:p>
        </p:txBody>
      </p:sp>
    </p:spTree>
    <p:extLst>
      <p:ext uri="{BB962C8B-B14F-4D97-AF65-F5344CB8AC3E}">
        <p14:creationId xmlns:p14="http://schemas.microsoft.com/office/powerpoint/2010/main" val="4022200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1735959" cy="1320800"/>
          </a:xfrm>
        </p:spPr>
        <p:txBody>
          <a:bodyPr>
            <a:normAutofit/>
          </a:bodyPr>
          <a:lstStyle/>
          <a:p>
            <a:r>
              <a:rPr lang="en-US" sz="2400" b="1" dirty="0" smtClean="0"/>
              <a:t/>
            </a:r>
            <a:br>
              <a:rPr lang="en-US" sz="2400" b="1" dirty="0" smtClean="0"/>
            </a:br>
            <a:r>
              <a:rPr lang="en-US" sz="2400" b="1" dirty="0" smtClean="0"/>
              <a:t>The </a:t>
            </a:r>
            <a:r>
              <a:rPr lang="en-US" sz="2400" b="1" dirty="0"/>
              <a:t>Five Attributes of a Complex </a:t>
            </a:r>
            <a:r>
              <a:rPr lang="en-US" sz="2400" b="1" dirty="0" smtClean="0"/>
              <a:t>System,</a:t>
            </a:r>
            <a:br>
              <a:rPr lang="en-US" sz="2400" b="1" dirty="0" smtClean="0"/>
            </a:br>
            <a:endParaRPr lang="en-US" sz="2400" dirty="0"/>
          </a:p>
        </p:txBody>
      </p:sp>
      <p:sp>
        <p:nvSpPr>
          <p:cNvPr id="3" name="Content Placeholder 2"/>
          <p:cNvSpPr>
            <a:spLocks noGrp="1"/>
          </p:cNvSpPr>
          <p:nvPr>
            <p:ph idx="1"/>
          </p:nvPr>
        </p:nvSpPr>
        <p:spPr>
          <a:xfrm>
            <a:off x="677333" y="2160589"/>
            <a:ext cx="9644113" cy="4697411"/>
          </a:xfrm>
        </p:spPr>
        <p:txBody>
          <a:bodyPr>
            <a:normAutofit lnSpcReduction="10000"/>
          </a:bodyPr>
          <a:lstStyle/>
          <a:p>
            <a:r>
              <a:rPr lang="en-US" i="1" dirty="0"/>
              <a:t>1. "Frequently, complexity takes the form of a </a:t>
            </a:r>
            <a:r>
              <a:rPr lang="en-US" b="1" i="1" u="sng" dirty="0"/>
              <a:t>hierarchy</a:t>
            </a:r>
            <a:r>
              <a:rPr lang="en-US" b="1" i="1" dirty="0"/>
              <a:t>,</a:t>
            </a:r>
            <a:r>
              <a:rPr lang="en-US" i="1" dirty="0"/>
              <a:t> whereby a complex system is </a:t>
            </a:r>
            <a:r>
              <a:rPr lang="en-US" i="1" dirty="0" smtClean="0"/>
              <a:t>composed of </a:t>
            </a:r>
            <a:r>
              <a:rPr lang="en-US" i="1" dirty="0"/>
              <a:t>interrelated subsystems that have in turn their own subsystems, and so on, until some </a:t>
            </a:r>
            <a:r>
              <a:rPr lang="en-US" i="1" dirty="0" smtClean="0"/>
              <a:t>lowest level </a:t>
            </a:r>
            <a:r>
              <a:rPr lang="en-US" i="1" dirty="0"/>
              <a:t>of elementary components is </a:t>
            </a:r>
            <a:r>
              <a:rPr lang="en-US" i="1" dirty="0" smtClean="0"/>
              <a:t>reached“</a:t>
            </a:r>
          </a:p>
          <a:p>
            <a:r>
              <a:rPr lang="en-US" i="1" dirty="0" smtClean="0"/>
              <a:t>2</a:t>
            </a:r>
            <a:r>
              <a:rPr lang="en-US" i="1" dirty="0"/>
              <a:t>. The choice of what components in a system are </a:t>
            </a:r>
            <a:r>
              <a:rPr lang="en-US" i="1" u="sng" dirty="0"/>
              <a:t>primitive is relatively arbitrary </a:t>
            </a:r>
            <a:r>
              <a:rPr lang="en-US" i="1" dirty="0"/>
              <a:t>and is </a:t>
            </a:r>
            <a:r>
              <a:rPr lang="en-US" i="1" dirty="0" smtClean="0"/>
              <a:t>largely up </a:t>
            </a:r>
            <a:r>
              <a:rPr lang="en-US" i="1" dirty="0"/>
              <a:t>to the discretion of the observer of the system</a:t>
            </a:r>
            <a:r>
              <a:rPr lang="en-US" i="1" dirty="0" smtClean="0"/>
              <a:t>.</a:t>
            </a:r>
          </a:p>
          <a:p>
            <a:r>
              <a:rPr lang="en-US" i="1" dirty="0"/>
              <a:t>3. “</a:t>
            </a:r>
            <a:r>
              <a:rPr lang="en-US" i="1" u="sng" dirty="0" smtClean="0"/>
              <a:t>Intra component </a:t>
            </a:r>
            <a:r>
              <a:rPr lang="en-US" i="1" u="sng" dirty="0"/>
              <a:t>linkages are generally stronger than intercommoning linkages</a:t>
            </a:r>
            <a:r>
              <a:rPr lang="en-US" i="1" dirty="0"/>
              <a:t>. This fact </a:t>
            </a:r>
            <a:r>
              <a:rPr lang="en-US" i="1" dirty="0" smtClean="0"/>
              <a:t>has the </a:t>
            </a:r>
            <a:r>
              <a:rPr lang="en-US" i="1" dirty="0"/>
              <a:t>effect of separating the high-frequency dynamics of the components - involving the </a:t>
            </a:r>
            <a:r>
              <a:rPr lang="en-US" i="1" dirty="0" smtClean="0"/>
              <a:t>internal structure </a:t>
            </a:r>
            <a:r>
              <a:rPr lang="en-US" i="1" dirty="0"/>
              <a:t>of the components - from the low-frequency dynamics - involving interaction </a:t>
            </a:r>
            <a:r>
              <a:rPr lang="en-US" i="1" dirty="0" smtClean="0"/>
              <a:t>among components“       </a:t>
            </a:r>
          </a:p>
          <a:p>
            <a:r>
              <a:rPr lang="en-US" i="1" dirty="0"/>
              <a:t>4. "</a:t>
            </a:r>
            <a:r>
              <a:rPr lang="en-US" i="1" u="sng" dirty="0"/>
              <a:t>Hierarchic systems are usually composed of only a few different kinds of subsystems </a:t>
            </a:r>
            <a:r>
              <a:rPr lang="en-US" i="1" dirty="0" smtClean="0"/>
              <a:t>in various </a:t>
            </a:r>
            <a:r>
              <a:rPr lang="en-US" i="1" dirty="0"/>
              <a:t>combinations and arrangements </a:t>
            </a:r>
            <a:r>
              <a:rPr lang="en-US" i="1" dirty="0" smtClean="0"/>
              <a:t>“   </a:t>
            </a:r>
          </a:p>
          <a:p>
            <a:r>
              <a:rPr lang="en-US" i="1" dirty="0"/>
              <a:t>5. “</a:t>
            </a:r>
            <a:r>
              <a:rPr lang="en-US" i="1" u="sng" dirty="0"/>
              <a:t>A complex system that works is invariably found to have evolved from a simple system </a:t>
            </a:r>
            <a:r>
              <a:rPr lang="en-US" i="1" u="sng" dirty="0" smtClean="0"/>
              <a:t>that worked</a:t>
            </a:r>
            <a:r>
              <a:rPr lang="en-US" i="1" dirty="0"/>
              <a:t>.... A complex system designed from scratch never works and cannot be patched up </a:t>
            </a:r>
            <a:r>
              <a:rPr lang="en-US" i="1" dirty="0" smtClean="0"/>
              <a:t>to make </a:t>
            </a:r>
            <a:r>
              <a:rPr lang="en-US" i="1" dirty="0"/>
              <a:t>it work. You have to start over, beginning with a working simple system "</a:t>
            </a:r>
            <a:endParaRPr lang="en-US" dirty="0"/>
          </a:p>
        </p:txBody>
      </p:sp>
    </p:spTree>
    <p:extLst>
      <p:ext uri="{BB962C8B-B14F-4D97-AF65-F5344CB8AC3E}">
        <p14:creationId xmlns:p14="http://schemas.microsoft.com/office/powerpoint/2010/main" val="3069345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96308" y="0"/>
            <a:ext cx="8810625" cy="6324600"/>
          </a:xfrm>
          <a:prstGeom prst="rect">
            <a:avLst/>
          </a:prstGeom>
        </p:spPr>
      </p:pic>
      <p:sp>
        <p:nvSpPr>
          <p:cNvPr id="5" name="Rectangle 4"/>
          <p:cNvSpPr/>
          <p:nvPr/>
        </p:nvSpPr>
        <p:spPr>
          <a:xfrm>
            <a:off x="141962" y="1077019"/>
            <a:ext cx="6096000" cy="4524315"/>
          </a:xfrm>
          <a:prstGeom prst="rect">
            <a:avLst/>
          </a:prstGeom>
        </p:spPr>
        <p:txBody>
          <a:bodyPr>
            <a:spAutoFit/>
          </a:bodyPr>
          <a:lstStyle/>
          <a:p>
            <a:pPr marL="285750" indent="-285750">
              <a:buFont typeface="Wingdings" panose="05000000000000000000" pitchFamily="2" charset="2"/>
              <a:buChar char="Ø"/>
            </a:pPr>
            <a:r>
              <a:rPr lang="en-US" dirty="0"/>
              <a:t>Class </a:t>
            </a:r>
            <a:r>
              <a:rPr lang="en-US" dirty="0" smtClean="0"/>
              <a:t>structure</a:t>
            </a:r>
            <a:endParaRPr lang="en-US" dirty="0"/>
          </a:p>
          <a:p>
            <a:pPr marL="285750" indent="-285750">
              <a:buFont typeface="Wingdings" panose="05000000000000000000" pitchFamily="2" charset="2"/>
              <a:buChar char="Ø"/>
            </a:pPr>
            <a:endParaRPr lang="en-US" dirty="0"/>
          </a:p>
          <a:p>
            <a:r>
              <a:rPr lang="en-US" dirty="0" smtClean="0"/>
              <a:t>     "</a:t>
            </a:r>
            <a:r>
              <a:rPr lang="en-US" dirty="0"/>
              <a:t>is a" hierarchy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a:t>
            </a:r>
            <a:r>
              <a:rPr lang="en-US" dirty="0" smtClean="0"/>
              <a:t>bject </a:t>
            </a:r>
            <a:r>
              <a:rPr lang="en-US" dirty="0"/>
              <a:t>structure</a:t>
            </a:r>
          </a:p>
          <a:p>
            <a:pPr marL="285750" indent="-285750">
              <a:buFont typeface="Wingdings" panose="05000000000000000000" pitchFamily="2" charset="2"/>
              <a:buChar char="Ø"/>
            </a:pPr>
            <a:endParaRPr lang="en-US" dirty="0"/>
          </a:p>
          <a:p>
            <a:r>
              <a:rPr lang="en-US" dirty="0" smtClean="0"/>
              <a:t>     "</a:t>
            </a:r>
            <a:r>
              <a:rPr lang="en-US" dirty="0"/>
              <a:t>part of " hierarchy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a:t>
            </a:r>
            <a:r>
              <a:rPr lang="en-US" dirty="0" smtClean="0"/>
              <a:t>wo </a:t>
            </a:r>
            <a:r>
              <a:rPr lang="en-US" dirty="0"/>
              <a:t>orthogonal hierarchies of the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a:t>
            </a:r>
            <a:r>
              <a:rPr lang="en-US" dirty="0" smtClean="0"/>
              <a:t>he </a:t>
            </a:r>
            <a:r>
              <a:rPr lang="en-US" dirty="0"/>
              <a:t>class structure and the object structure are not completely independent; rather, each object in the object structure represents a specific instance of some class.</a:t>
            </a:r>
          </a:p>
          <a:p>
            <a:endParaRPr lang="en-US" dirty="0"/>
          </a:p>
        </p:txBody>
      </p:sp>
    </p:spTree>
    <p:extLst>
      <p:ext uri="{BB962C8B-B14F-4D97-AF65-F5344CB8AC3E}">
        <p14:creationId xmlns:p14="http://schemas.microsoft.com/office/powerpoint/2010/main" val="4189938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134" y="562953"/>
            <a:ext cx="9343700" cy="4905375"/>
          </a:xfrm>
          <a:prstGeom prst="rect">
            <a:avLst/>
          </a:prstGeom>
        </p:spPr>
      </p:pic>
      <p:sp>
        <p:nvSpPr>
          <p:cNvPr id="3" name="Rectangle 2"/>
          <p:cNvSpPr/>
          <p:nvPr/>
        </p:nvSpPr>
        <p:spPr>
          <a:xfrm>
            <a:off x="2872635" y="5233119"/>
            <a:ext cx="6096000" cy="1477328"/>
          </a:xfrm>
          <a:prstGeom prst="rect">
            <a:avLst/>
          </a:prstGeom>
        </p:spPr>
        <p:txBody>
          <a:bodyPr>
            <a:spAutoFit/>
          </a:bodyPr>
          <a:lstStyle/>
          <a:p>
            <a:pPr marL="285750" indent="-285750">
              <a:buFont typeface="Wingdings" panose="05000000000000000000" pitchFamily="2" charset="2"/>
              <a:buChar char="Ø"/>
            </a:pPr>
            <a:r>
              <a:rPr lang="en-US" dirty="0" smtClean="0"/>
              <a:t>Structure </a:t>
            </a:r>
            <a:r>
              <a:rPr lang="en-US" dirty="0"/>
              <a:t>chart illustrates part of the design of a program that updates the content of master file.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Automatically </a:t>
            </a:r>
            <a:r>
              <a:rPr lang="en-US" dirty="0"/>
              <a:t>generated from DFD by an Expert system tool</a:t>
            </a:r>
          </a:p>
        </p:txBody>
      </p:sp>
    </p:spTree>
    <p:extLst>
      <p:ext uri="{BB962C8B-B14F-4D97-AF65-F5344CB8AC3E}">
        <p14:creationId xmlns:p14="http://schemas.microsoft.com/office/powerpoint/2010/main" val="4032021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8813" y="1102616"/>
            <a:ext cx="9124950" cy="4752975"/>
          </a:xfrm>
          <a:prstGeom prst="rect">
            <a:avLst/>
          </a:prstGeom>
        </p:spPr>
      </p:pic>
      <p:sp>
        <p:nvSpPr>
          <p:cNvPr id="3" name="Rectangle 2"/>
          <p:cNvSpPr/>
          <p:nvPr/>
        </p:nvSpPr>
        <p:spPr>
          <a:xfrm>
            <a:off x="3812088" y="5723775"/>
            <a:ext cx="6096000" cy="646331"/>
          </a:xfrm>
          <a:prstGeom prst="rect">
            <a:avLst/>
          </a:prstGeom>
        </p:spPr>
        <p:txBody>
          <a:bodyPr>
            <a:spAutoFit/>
          </a:bodyPr>
          <a:lstStyle/>
          <a:p>
            <a:pPr marL="285750" indent="-285750">
              <a:buFont typeface="Wingdings" panose="05000000000000000000" pitchFamily="2" charset="2"/>
              <a:buChar char="Ø"/>
            </a:pPr>
            <a:r>
              <a:rPr lang="en-US" dirty="0"/>
              <a:t>Decomposed the system according to the key abstractions in the problem domain.</a:t>
            </a:r>
          </a:p>
        </p:txBody>
      </p:sp>
    </p:spTree>
    <p:extLst>
      <p:ext uri="{BB962C8B-B14F-4D97-AF65-F5344CB8AC3E}">
        <p14:creationId xmlns:p14="http://schemas.microsoft.com/office/powerpoint/2010/main" val="1128853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6142" y="1036760"/>
            <a:ext cx="5814412" cy="369332"/>
          </a:xfrm>
          <a:prstGeom prst="rect">
            <a:avLst/>
          </a:prstGeom>
        </p:spPr>
        <p:txBody>
          <a:bodyPr wrap="none">
            <a:spAutoFit/>
          </a:bodyPr>
          <a:lstStyle/>
          <a:p>
            <a:r>
              <a:rPr lang="en-US" b="1" dirty="0">
                <a:latin typeface="Arial" panose="020B0604020202020204" pitchFamily="34" charset="0"/>
              </a:rPr>
              <a:t>Algorithmic versus Object-Oriented Decomposition</a:t>
            </a:r>
            <a:endParaRPr lang="en-US" dirty="0"/>
          </a:p>
        </p:txBody>
      </p:sp>
      <p:sp>
        <p:nvSpPr>
          <p:cNvPr id="6" name="Rectangle 5"/>
          <p:cNvSpPr/>
          <p:nvPr/>
        </p:nvSpPr>
        <p:spPr>
          <a:xfrm>
            <a:off x="678943" y="2315550"/>
            <a:ext cx="8114328"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BookAntiqua"/>
              </a:rPr>
              <a:t>Which is </a:t>
            </a:r>
            <a:r>
              <a:rPr lang="en-US" dirty="0" smtClean="0">
                <a:latin typeface="BookAntiqua"/>
              </a:rPr>
              <a:t>the </a:t>
            </a:r>
            <a:r>
              <a:rPr lang="en-US" dirty="0">
                <a:latin typeface="BookAntiqua"/>
              </a:rPr>
              <a:t>right way to decompose</a:t>
            </a:r>
          </a:p>
          <a:p>
            <a:r>
              <a:rPr lang="en-US" dirty="0" smtClean="0">
                <a:latin typeface="BookAntiqua"/>
              </a:rPr>
              <a:t>     a </a:t>
            </a:r>
            <a:r>
              <a:rPr lang="en-US" dirty="0">
                <a:latin typeface="BookAntiqua"/>
              </a:rPr>
              <a:t>complex system - by algorithms or by objects?</a:t>
            </a:r>
            <a:endParaRPr lang="en-US" dirty="0"/>
          </a:p>
        </p:txBody>
      </p:sp>
      <p:sp>
        <p:nvSpPr>
          <p:cNvPr id="3" name="Rectangle 2"/>
          <p:cNvSpPr/>
          <p:nvPr/>
        </p:nvSpPr>
        <p:spPr>
          <a:xfrm>
            <a:off x="868471" y="4967683"/>
            <a:ext cx="6096000" cy="355803"/>
          </a:xfrm>
          <a:prstGeom prst="rect">
            <a:avLst/>
          </a:prstGeom>
        </p:spPr>
        <p:txBody>
          <a:bodyPr>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3304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Rectangle 2"/>
          <p:cNvSpPr/>
          <p:nvPr/>
        </p:nvSpPr>
        <p:spPr>
          <a:xfrm>
            <a:off x="1356985" y="1930400"/>
            <a:ext cx="8075113" cy="981423"/>
          </a:xfrm>
          <a:prstGeom prst="rect">
            <a:avLst/>
          </a:prstGeom>
        </p:spPr>
        <p:txBody>
          <a:bodyPr wrap="square">
            <a:spAutoFit/>
          </a:bodyPr>
          <a:lstStyle/>
          <a:p>
            <a:pPr>
              <a:lnSpc>
                <a:spcPct val="107000"/>
              </a:lnSpc>
            </a:pPr>
            <a:r>
              <a:rPr lang="en-US" dirty="0">
                <a:latin typeface="BookAntiqua"/>
                <a:ea typeface="Calibri" panose="020F0502020204030204" pitchFamily="34" charset="0"/>
                <a:cs typeface="BookAntiqua"/>
              </a:rPr>
              <a:t>O</a:t>
            </a:r>
            <a:r>
              <a:rPr lang="en-US" dirty="0" smtClean="0">
                <a:latin typeface="BookAntiqua"/>
                <a:ea typeface="Calibri" panose="020F0502020204030204" pitchFamily="34" charset="0"/>
                <a:cs typeface="BookAntiqua"/>
              </a:rPr>
              <a:t>bject-oriented </a:t>
            </a:r>
            <a:r>
              <a:rPr lang="en-US" dirty="0">
                <a:latin typeface="BookAntiqua"/>
                <a:ea typeface="Calibri" panose="020F0502020204030204" pitchFamily="34" charset="0"/>
                <a:cs typeface="BookAntiqua"/>
              </a:rPr>
              <a:t>decomposition directly addresses the inherent complexity of</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BookAntiqua"/>
                <a:ea typeface="Calibri" panose="020F0502020204030204" pitchFamily="34" charset="0"/>
                <a:cs typeface="BookAntiqua"/>
              </a:rPr>
              <a:t>software by helping us make intelligent decisions regarding the separation of concerns in </a:t>
            </a:r>
            <a:r>
              <a:rPr lang="en-US" dirty="0" smtClean="0">
                <a:latin typeface="BookAntiqua"/>
                <a:ea typeface="Calibri" panose="020F0502020204030204" pitchFamily="34" charset="0"/>
                <a:cs typeface="BookAntiqua"/>
              </a:rPr>
              <a:t>a large </a:t>
            </a:r>
            <a:r>
              <a:rPr lang="en-US" dirty="0">
                <a:latin typeface="BookAntiqua"/>
                <a:ea typeface="Calibri" panose="020F0502020204030204" pitchFamily="34" charset="0"/>
                <a:cs typeface="BookAntiqua"/>
              </a:rPr>
              <a:t>state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356985" y="3639319"/>
            <a:ext cx="6096000" cy="1186607"/>
          </a:xfrm>
          <a:prstGeom prst="rect">
            <a:avLst/>
          </a:prstGeom>
        </p:spPr>
        <p:txBody>
          <a:bodyPr>
            <a:spAutoFit/>
          </a:bodyPr>
          <a:lstStyle/>
          <a:p>
            <a:pPr marL="285750" indent="-285750">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Times New Roman" panose="02020603050405020304" pitchFamily="18" charset="0"/>
              </a:rPr>
              <a:t>object is tangible entity</a:t>
            </a:r>
          </a:p>
          <a:p>
            <a:pPr marL="285750" indent="-285750">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Times New Roman" panose="02020603050405020304" pitchFamily="18" charset="0"/>
              </a:rPr>
              <a:t>object exhibits well defined behavior</a:t>
            </a:r>
          </a:p>
          <a:p>
            <a:pPr marL="285750" indent="-285750">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Times New Roman" panose="02020603050405020304" pitchFamily="18" charset="0"/>
              </a:rPr>
              <a:t>object do things, passing messages</a:t>
            </a:r>
          </a:p>
        </p:txBody>
      </p:sp>
    </p:spTree>
    <p:extLst>
      <p:ext uri="{BB962C8B-B14F-4D97-AF65-F5344CB8AC3E}">
        <p14:creationId xmlns:p14="http://schemas.microsoft.com/office/powerpoint/2010/main" val="91225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726546"/>
            <a:ext cx="6096000" cy="2031325"/>
          </a:xfrm>
          <a:prstGeom prst="rect">
            <a:avLst/>
          </a:prstGeom>
        </p:spPr>
        <p:txBody>
          <a:bodyPr>
            <a:spAutoFit/>
          </a:bodyPr>
          <a:lstStyle/>
          <a:p>
            <a:pPr marL="285750" indent="-285750">
              <a:buFont typeface="Wingdings" panose="05000000000000000000" pitchFamily="2" charset="2"/>
              <a:buChar char="Ø"/>
            </a:pPr>
            <a:r>
              <a:rPr lang="en-GB" altLang="en-US" dirty="0"/>
              <a:t>Realistic </a:t>
            </a:r>
            <a:r>
              <a:rPr lang="en-US" altLang="en-US" dirty="0"/>
              <a:t>modeling</a:t>
            </a:r>
            <a:r>
              <a:rPr lang="en-GB" altLang="en-US" dirty="0"/>
              <a:t> </a:t>
            </a:r>
          </a:p>
          <a:p>
            <a:pPr marL="742950" lvl="1" indent="-285750">
              <a:buFont typeface="Wingdings" panose="05000000000000000000" pitchFamily="2" charset="2"/>
              <a:buChar char="Ø"/>
            </a:pPr>
            <a:endParaRPr lang="en-GB" altLang="en-US" dirty="0" smtClean="0"/>
          </a:p>
          <a:p>
            <a:pPr marL="742950" lvl="1" indent="-285750">
              <a:buFont typeface="Wingdings" panose="05000000000000000000" pitchFamily="2" charset="2"/>
              <a:buChar char="Ø"/>
            </a:pPr>
            <a:r>
              <a:rPr lang="en-GB" altLang="en-US" dirty="0" smtClean="0"/>
              <a:t>Easy </a:t>
            </a:r>
            <a:r>
              <a:rPr lang="en-GB" altLang="en-US" dirty="0"/>
              <a:t>to </a:t>
            </a:r>
            <a:r>
              <a:rPr lang="en-GB" altLang="en-US" dirty="0" smtClean="0"/>
              <a:t>use</a:t>
            </a:r>
          </a:p>
          <a:p>
            <a:pPr marL="742950" lvl="1" indent="-285750">
              <a:buFont typeface="Wingdings" panose="05000000000000000000" pitchFamily="2" charset="2"/>
              <a:buChar char="Ø"/>
            </a:pPr>
            <a:endParaRPr lang="en-GB" altLang="en-US" dirty="0"/>
          </a:p>
          <a:p>
            <a:pPr marL="285750" indent="-285750">
              <a:buFont typeface="Wingdings" panose="05000000000000000000" pitchFamily="2" charset="2"/>
              <a:buChar char="Ø"/>
            </a:pPr>
            <a:r>
              <a:rPr lang="en-GB" altLang="en-US" dirty="0"/>
              <a:t>Reusability</a:t>
            </a:r>
          </a:p>
          <a:p>
            <a:pPr marL="742950" lvl="1" indent="-285750">
              <a:buFont typeface="Wingdings" panose="05000000000000000000" pitchFamily="2" charset="2"/>
              <a:buChar char="Ø"/>
            </a:pPr>
            <a:endParaRPr lang="en-GB" altLang="en-US" dirty="0" smtClean="0"/>
          </a:p>
          <a:p>
            <a:pPr marL="742950" lvl="1" indent="-285750">
              <a:buFont typeface="Wingdings" panose="05000000000000000000" pitchFamily="2" charset="2"/>
              <a:buChar char="Ø"/>
            </a:pPr>
            <a:r>
              <a:rPr lang="en-GB" altLang="en-US" dirty="0" smtClean="0"/>
              <a:t>Saves </a:t>
            </a:r>
            <a:r>
              <a:rPr lang="en-GB" altLang="en-US" dirty="0"/>
              <a:t>time and cost</a:t>
            </a:r>
          </a:p>
        </p:txBody>
      </p:sp>
      <p:sp>
        <p:nvSpPr>
          <p:cNvPr id="3" name="Rectangle 2"/>
          <p:cNvSpPr/>
          <p:nvPr/>
        </p:nvSpPr>
        <p:spPr>
          <a:xfrm>
            <a:off x="790464" y="939545"/>
            <a:ext cx="4698787" cy="369332"/>
          </a:xfrm>
          <a:prstGeom prst="rect">
            <a:avLst/>
          </a:prstGeom>
        </p:spPr>
        <p:txBody>
          <a:bodyPr wrap="none">
            <a:spAutoFit/>
          </a:bodyPr>
          <a:lstStyle/>
          <a:p>
            <a:pPr>
              <a:buFont typeface="Monotype Sorts" pitchFamily="2" charset="2"/>
              <a:buNone/>
            </a:pPr>
            <a:r>
              <a:rPr lang="en-GB" altLang="en-US" b="1" u="sng" dirty="0"/>
              <a:t>Benefits of the Object-Oriented Approach</a:t>
            </a:r>
          </a:p>
        </p:txBody>
      </p:sp>
      <p:sp>
        <p:nvSpPr>
          <p:cNvPr id="4" name="Rectangle 3"/>
          <p:cNvSpPr/>
          <p:nvPr/>
        </p:nvSpPr>
        <p:spPr>
          <a:xfrm>
            <a:off x="1219200" y="4175540"/>
            <a:ext cx="6096000" cy="2031325"/>
          </a:xfrm>
          <a:prstGeom prst="rect">
            <a:avLst/>
          </a:prstGeom>
        </p:spPr>
        <p:txBody>
          <a:bodyPr>
            <a:spAutoFit/>
          </a:bodyPr>
          <a:lstStyle/>
          <a:p>
            <a:pPr marL="285750" indent="-285750">
              <a:buFont typeface="Wingdings" panose="05000000000000000000" pitchFamily="2" charset="2"/>
              <a:buChar char="Ø"/>
            </a:pPr>
            <a:r>
              <a:rPr lang="en-GB" altLang="en-US" dirty="0"/>
              <a:t>Resilience to </a:t>
            </a:r>
            <a:r>
              <a:rPr lang="en-GB" altLang="en-US" dirty="0" smtClean="0"/>
              <a:t>change</a:t>
            </a:r>
          </a:p>
          <a:p>
            <a:pPr marL="285750" indent="-285750">
              <a:buFont typeface="Wingdings" panose="05000000000000000000" pitchFamily="2" charset="2"/>
              <a:buChar char="Ø"/>
            </a:pPr>
            <a:endParaRPr lang="en-GB" altLang="en-US" dirty="0"/>
          </a:p>
          <a:p>
            <a:pPr marL="742950" lvl="1" indent="-285750">
              <a:buFont typeface="Wingdings" panose="05000000000000000000" pitchFamily="2" charset="2"/>
              <a:buChar char="Ø"/>
            </a:pPr>
            <a:r>
              <a:rPr lang="en-GB" altLang="en-US" dirty="0"/>
              <a:t>Easy to maintain</a:t>
            </a:r>
          </a:p>
          <a:p>
            <a:pPr marL="742950" lvl="1" indent="-285750">
              <a:buFont typeface="Wingdings" panose="05000000000000000000" pitchFamily="2" charset="2"/>
              <a:buChar char="Ø"/>
            </a:pPr>
            <a:endParaRPr lang="en-GB" altLang="en-US" dirty="0" smtClean="0"/>
          </a:p>
          <a:p>
            <a:pPr marL="742950" lvl="1" indent="-285750">
              <a:buFont typeface="Wingdings" panose="05000000000000000000" pitchFamily="2" charset="2"/>
              <a:buChar char="Ø"/>
            </a:pPr>
            <a:r>
              <a:rPr lang="en-GB" altLang="en-US" dirty="0" smtClean="0"/>
              <a:t>Parts </a:t>
            </a:r>
            <a:r>
              <a:rPr lang="en-GB" altLang="en-US" dirty="0"/>
              <a:t>of the system can be refined without any major change in other parts</a:t>
            </a:r>
          </a:p>
          <a:p>
            <a:endParaRPr lang="en-GB" altLang="en-US" dirty="0"/>
          </a:p>
        </p:txBody>
      </p:sp>
    </p:spTree>
    <p:extLst>
      <p:ext uri="{BB962C8B-B14F-4D97-AF65-F5344CB8AC3E}">
        <p14:creationId xmlns:p14="http://schemas.microsoft.com/office/powerpoint/2010/main" val="4090830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191" y="504514"/>
            <a:ext cx="8642959" cy="6234464"/>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Object oriented technology has indeed moved into the mainstream of industrial-strength software.</a:t>
            </a:r>
          </a:p>
          <a:p>
            <a:pPr>
              <a:lnSpc>
                <a:spcPct val="107000"/>
              </a:lnSpc>
              <a:spcAft>
                <a:spcPts val="800"/>
              </a:spcAft>
            </a:pPr>
            <a:r>
              <a:rPr lang="en-US" b="1" dirty="0">
                <a:latin typeface="BookAntiqua"/>
                <a:ea typeface="Calibri" panose="020F0502020204030204" pitchFamily="34" charset="0"/>
                <a:cs typeface="BookAntiqua"/>
              </a:rPr>
              <a:t>Diverse domains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Banking transaction</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Automation of bowling alleys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Management of public utilities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Mapping of human genome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Next generation OS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DB systems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Telephony Systems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b="1" dirty="0">
                <a:latin typeface="BookAntiqua"/>
                <a:ea typeface="Calibri" panose="020F0502020204030204" pitchFamily="34" charset="0"/>
                <a:cs typeface="BookAntiqua"/>
              </a:rPr>
              <a:t>Avionics systems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b="1" dirty="0">
                <a:latin typeface="Calibri" panose="020F0502020204030204" pitchFamily="34" charset="0"/>
                <a:ea typeface="Calibri" panose="020F0502020204030204" pitchFamily="34" charset="0"/>
                <a:cs typeface="Times New Roman" panose="02020603050405020304" pitchFamily="18" charset="0"/>
              </a:rPr>
              <a:t>Multimedia application</a:t>
            </a:r>
          </a:p>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OOP Techniques :</a:t>
            </a:r>
          </a:p>
          <a:p>
            <a:pPr marL="285750" indent="-285750">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Times New Roman" panose="02020603050405020304" pitchFamily="18" charset="0"/>
              </a:rPr>
              <a:t>CAD, CAM, AI and expert System, OO Database</a:t>
            </a:r>
          </a:p>
          <a:p>
            <a:pPr>
              <a:lnSpc>
                <a:spcPct val="107000"/>
              </a:lnSpc>
              <a:spcAft>
                <a:spcPts val="800"/>
              </a:spcAft>
            </a:pP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Why </a:t>
            </a:r>
            <a:r>
              <a:rPr lang="en-US" b="1"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Times New Roman" panose="02020603050405020304" pitchFamily="18" charset="0"/>
              </a:rPr>
              <a:t>No other way to economically produce an enduring and resilient programming system </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051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9348" y="4061068"/>
            <a:ext cx="10108504" cy="2862322"/>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Grady Booch, Chief Scientist at Rational Software Corporation, is</a:t>
            </a:r>
          </a:p>
          <a:p>
            <a:r>
              <a:rPr lang="en-US" dirty="0">
                <a:latin typeface="Arial" panose="020B0604020202020204" pitchFamily="34" charset="0"/>
              </a:rPr>
              <a:t>recognized throughout the international software development</a:t>
            </a:r>
          </a:p>
          <a:p>
            <a:r>
              <a:rPr lang="en-US" dirty="0">
                <a:latin typeface="Arial" panose="020B0604020202020204" pitchFamily="34" charset="0"/>
              </a:rPr>
              <a:t>community for his pioneering work in object methods and applications.</a:t>
            </a:r>
          </a:p>
          <a:p>
            <a:endParaRPr lang="en-US" dirty="0" smtClean="0">
              <a:latin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rPr>
              <a:t>He </a:t>
            </a:r>
            <a:r>
              <a:rPr lang="en-US" dirty="0">
                <a:latin typeface="Arial" panose="020B0604020202020204" pitchFamily="34" charset="0"/>
              </a:rPr>
              <a:t>is a featured columnist in </a:t>
            </a:r>
            <a:r>
              <a:rPr lang="en-US" b="1" dirty="0">
                <a:latin typeface="Arial" panose="020B0604020202020204" pitchFamily="34" charset="0"/>
              </a:rPr>
              <a:t>Object Magazine </a:t>
            </a:r>
            <a:r>
              <a:rPr lang="en-US" dirty="0">
                <a:latin typeface="Arial" panose="020B0604020202020204" pitchFamily="34" charset="0"/>
              </a:rPr>
              <a:t>and </a:t>
            </a:r>
            <a:r>
              <a:rPr lang="en-US" b="1" dirty="0">
                <a:latin typeface="Arial" panose="020B0604020202020204" pitchFamily="34" charset="0"/>
              </a:rPr>
              <a:t>C++ Report</a:t>
            </a:r>
            <a:r>
              <a:rPr lang="en-US" dirty="0">
                <a:latin typeface="Arial" panose="020B0604020202020204" pitchFamily="34" charset="0"/>
              </a:rPr>
              <a:t>, and</a:t>
            </a:r>
          </a:p>
          <a:p>
            <a:r>
              <a:rPr lang="en-US" dirty="0">
                <a:latin typeface="Arial" panose="020B0604020202020204" pitchFamily="34" charset="0"/>
              </a:rPr>
              <a:t>the author of several best-selling books on software engineering and</a:t>
            </a:r>
          </a:p>
          <a:p>
            <a:r>
              <a:rPr lang="en-US" dirty="0">
                <a:latin typeface="Arial" panose="020B0604020202020204" pitchFamily="34" charset="0"/>
              </a:rPr>
              <a:t>object-oriented development</a:t>
            </a:r>
            <a:r>
              <a:rPr lang="en-US" dirty="0" smtClean="0">
                <a:latin typeface="Arial" panose="020B0604020202020204" pitchFamily="34" charset="0"/>
              </a:rPr>
              <a:t>.</a:t>
            </a:r>
          </a:p>
          <a:p>
            <a:endParaRPr lang="en-US" dirty="0">
              <a:latin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rPr>
              <a:t>Grady Booch also edits and contributes to the </a:t>
            </a:r>
            <a:r>
              <a:rPr lang="en-US" b="1" dirty="0">
                <a:latin typeface="Arial" panose="020B0604020202020204" pitchFamily="34" charset="0"/>
              </a:rPr>
              <a:t>Object-Oriented</a:t>
            </a:r>
          </a:p>
          <a:p>
            <a:r>
              <a:rPr lang="en-US" b="1" dirty="0">
                <a:latin typeface="Arial" panose="020B0604020202020204" pitchFamily="34" charset="0"/>
              </a:rPr>
              <a:t>Software Engineering Series </a:t>
            </a:r>
            <a:r>
              <a:rPr lang="en-US" dirty="0">
                <a:latin typeface="Arial" panose="020B0604020202020204" pitchFamily="34" charset="0"/>
              </a:rPr>
              <a:t>published by Addison-Wesley</a:t>
            </a:r>
            <a:endParaRPr lang="en-US" dirty="0"/>
          </a:p>
        </p:txBody>
      </p:sp>
      <p:pic>
        <p:nvPicPr>
          <p:cNvPr id="5" name="Picture 4"/>
          <p:cNvPicPr>
            <a:picLocks noChangeAspect="1"/>
          </p:cNvPicPr>
          <p:nvPr/>
        </p:nvPicPr>
        <p:blipFill>
          <a:blip r:embed="rId2"/>
          <a:stretch>
            <a:fillRect/>
          </a:stretch>
        </p:blipFill>
        <p:spPr>
          <a:xfrm>
            <a:off x="889348" y="818582"/>
            <a:ext cx="2148413" cy="2690578"/>
          </a:xfrm>
          <a:prstGeom prst="rect">
            <a:avLst/>
          </a:prstGeom>
        </p:spPr>
      </p:pic>
    </p:spTree>
    <p:extLst>
      <p:ext uri="{BB962C8B-B14F-4D97-AF65-F5344CB8AC3E}">
        <p14:creationId xmlns:p14="http://schemas.microsoft.com/office/powerpoint/2010/main" val="1150329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3835" y="1210126"/>
            <a:ext cx="8463419" cy="2862322"/>
          </a:xfrm>
          <a:prstGeom prst="rect">
            <a:avLst/>
          </a:prstGeom>
        </p:spPr>
        <p:txBody>
          <a:bodyPr wrap="square">
            <a:spAutoFit/>
          </a:bodyPr>
          <a:lstStyle/>
          <a:p>
            <a:pPr>
              <a:buFont typeface="Monotype Sorts" pitchFamily="2" charset="2"/>
              <a:buNone/>
            </a:pPr>
            <a:r>
              <a:rPr lang="en-GB" altLang="en-US" dirty="0"/>
              <a:t>Analysis</a:t>
            </a:r>
            <a:r>
              <a:rPr lang="en-GB" altLang="en-US" dirty="0" smtClean="0"/>
              <a:t>:</a:t>
            </a:r>
          </a:p>
          <a:p>
            <a:pPr>
              <a:buFont typeface="Monotype Sorts" pitchFamily="2" charset="2"/>
              <a:buNone/>
            </a:pPr>
            <a:endParaRPr lang="en-GB" altLang="en-US" dirty="0"/>
          </a:p>
          <a:p>
            <a:pPr marL="285750" indent="-285750">
              <a:buFont typeface="Wingdings" panose="05000000000000000000" pitchFamily="2" charset="2"/>
              <a:buChar char="Ø"/>
            </a:pPr>
            <a:r>
              <a:rPr lang="en-GB" altLang="en-US" dirty="0"/>
              <a:t>Is a phase where users and developers get together and arrive at a common understanding of the </a:t>
            </a:r>
            <a:r>
              <a:rPr lang="en-GB" altLang="en-US" dirty="0" smtClean="0"/>
              <a:t>system</a:t>
            </a:r>
          </a:p>
          <a:p>
            <a:pPr marL="285750" indent="-285750">
              <a:buFont typeface="Wingdings" panose="05000000000000000000" pitchFamily="2" charset="2"/>
              <a:buChar char="Ø"/>
            </a:pPr>
            <a:endParaRPr lang="en-GB" altLang="en-US" dirty="0"/>
          </a:p>
          <a:p>
            <a:pPr marL="285750" indent="-285750">
              <a:buFont typeface="Wingdings" panose="05000000000000000000" pitchFamily="2" charset="2"/>
              <a:buChar char="Ø"/>
            </a:pPr>
            <a:r>
              <a:rPr lang="en-GB" altLang="en-US" dirty="0"/>
              <a:t>Requires the developer to concentrate on obtaining maximum possible information about the problem domain</a:t>
            </a:r>
          </a:p>
          <a:p>
            <a:pPr marL="285750" indent="-285750">
              <a:buFont typeface="Wingdings" panose="05000000000000000000" pitchFamily="2" charset="2"/>
              <a:buChar char="Ø"/>
            </a:pPr>
            <a:endParaRPr lang="en-GB" altLang="en-US" dirty="0" smtClean="0"/>
          </a:p>
          <a:p>
            <a:pPr marL="285750" indent="-285750">
              <a:buFont typeface="Wingdings" panose="05000000000000000000" pitchFamily="2" charset="2"/>
              <a:buChar char="Ø"/>
            </a:pPr>
            <a:r>
              <a:rPr lang="en-GB" altLang="en-US" dirty="0" smtClean="0"/>
              <a:t>Results </a:t>
            </a:r>
            <a:r>
              <a:rPr lang="en-GB" altLang="en-US" dirty="0"/>
              <a:t>in one of the end products as specification of the function of the system</a:t>
            </a:r>
          </a:p>
        </p:txBody>
      </p:sp>
      <p:sp>
        <p:nvSpPr>
          <p:cNvPr id="5" name="Rectangle 4"/>
          <p:cNvSpPr/>
          <p:nvPr/>
        </p:nvSpPr>
        <p:spPr>
          <a:xfrm>
            <a:off x="1043835" y="413452"/>
            <a:ext cx="3581493" cy="369332"/>
          </a:xfrm>
          <a:prstGeom prst="rect">
            <a:avLst/>
          </a:prstGeom>
        </p:spPr>
        <p:txBody>
          <a:bodyPr wrap="none">
            <a:spAutoFit/>
          </a:bodyPr>
          <a:lstStyle/>
          <a:p>
            <a:pPr>
              <a:buFont typeface="Monotype Sorts" pitchFamily="2" charset="2"/>
              <a:buNone/>
            </a:pPr>
            <a:r>
              <a:rPr lang="en-GB" altLang="en-US" b="1" u="sng" dirty="0"/>
              <a:t>Object-Oriented Analysis (OOA)</a:t>
            </a:r>
          </a:p>
        </p:txBody>
      </p:sp>
      <p:sp>
        <p:nvSpPr>
          <p:cNvPr id="6" name="Rectangle 5"/>
          <p:cNvSpPr/>
          <p:nvPr/>
        </p:nvSpPr>
        <p:spPr>
          <a:xfrm>
            <a:off x="1043835" y="4983313"/>
            <a:ext cx="6096000" cy="1200329"/>
          </a:xfrm>
          <a:prstGeom prst="rect">
            <a:avLst/>
          </a:prstGeom>
        </p:spPr>
        <p:txBody>
          <a:bodyPr>
            <a:spAutoFit/>
          </a:bodyPr>
          <a:lstStyle/>
          <a:p>
            <a:r>
              <a:rPr lang="en-US" i="1" dirty="0">
                <a:latin typeface="BookAntiqua-Italic"/>
              </a:rPr>
              <a:t>Object-oriented analysis is a method of analysis that examines requirements from the perspective of</a:t>
            </a:r>
          </a:p>
          <a:p>
            <a:r>
              <a:rPr lang="en-US" i="1" dirty="0">
                <a:latin typeface="BookAntiqua-Italic"/>
              </a:rPr>
              <a:t>the classes and objects found in the vocabulary of the problem domain.</a:t>
            </a:r>
            <a:endParaRPr lang="en-US" dirty="0"/>
          </a:p>
        </p:txBody>
      </p:sp>
    </p:spTree>
    <p:extLst>
      <p:ext uri="{BB962C8B-B14F-4D97-AF65-F5344CB8AC3E}">
        <p14:creationId xmlns:p14="http://schemas.microsoft.com/office/powerpoint/2010/main" val="3813199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7089" y="1638150"/>
            <a:ext cx="7448811" cy="3139321"/>
          </a:xfrm>
          <a:prstGeom prst="rect">
            <a:avLst/>
          </a:prstGeom>
        </p:spPr>
        <p:txBody>
          <a:bodyPr wrap="square">
            <a:spAutoFit/>
          </a:bodyPr>
          <a:lstStyle/>
          <a:p>
            <a:r>
              <a:rPr lang="en-GB" altLang="en-US" dirty="0"/>
              <a:t>Design</a:t>
            </a:r>
            <a:r>
              <a:rPr lang="en-GB" altLang="en-US" dirty="0" smtClean="0"/>
              <a:t>:</a:t>
            </a:r>
          </a:p>
          <a:p>
            <a:pPr marL="285750" indent="-285750">
              <a:buFont typeface="Wingdings" panose="05000000000000000000" pitchFamily="2" charset="2"/>
              <a:buChar char="Ø"/>
            </a:pPr>
            <a:endParaRPr lang="en-GB" altLang="en-US" dirty="0"/>
          </a:p>
          <a:p>
            <a:pPr marL="285750" indent="-285750">
              <a:buFont typeface="Wingdings" panose="05000000000000000000" pitchFamily="2" charset="2"/>
              <a:buChar char="Ø"/>
            </a:pPr>
            <a:r>
              <a:rPr lang="en-GB" altLang="en-US" dirty="0"/>
              <a:t>Generates the blueprint of the system that has to be implemented</a:t>
            </a:r>
            <a:endParaRPr lang="en-GB" altLang="en-US" sz="2400" b="1" u="sng" dirty="0"/>
          </a:p>
          <a:p>
            <a:pPr marL="285750" indent="-285750">
              <a:buFont typeface="Wingdings" panose="05000000000000000000" pitchFamily="2" charset="2"/>
              <a:buChar char="Ø"/>
            </a:pPr>
            <a:endParaRPr lang="en-GB" altLang="en-US" dirty="0" smtClean="0"/>
          </a:p>
          <a:p>
            <a:pPr marL="285750" indent="-285750">
              <a:buFont typeface="Wingdings" panose="05000000000000000000" pitchFamily="2" charset="2"/>
              <a:buChar char="Ø"/>
            </a:pPr>
            <a:r>
              <a:rPr lang="en-GB" altLang="en-US" dirty="0" smtClean="0"/>
              <a:t>Involves </a:t>
            </a:r>
            <a:r>
              <a:rPr lang="en-GB" altLang="en-US" dirty="0"/>
              <a:t>identifying classes using</a:t>
            </a:r>
          </a:p>
          <a:p>
            <a:pPr marL="742950" lvl="1" indent="-285750">
              <a:buFont typeface="Wingdings" panose="05000000000000000000" pitchFamily="2" charset="2"/>
              <a:buChar char="Ø"/>
            </a:pPr>
            <a:endParaRPr lang="en-GB" altLang="en-US" dirty="0" smtClean="0"/>
          </a:p>
          <a:p>
            <a:pPr lvl="1"/>
            <a:r>
              <a:rPr lang="en-GB" altLang="en-US" dirty="0" smtClean="0"/>
              <a:t>Abbott’s technique</a:t>
            </a:r>
          </a:p>
          <a:p>
            <a:pPr lvl="1"/>
            <a:r>
              <a:rPr lang="en-GB" altLang="en-US" dirty="0"/>
              <a:t> </a:t>
            </a:r>
            <a:endParaRPr lang="en-GB" altLang="en-US" dirty="0" smtClean="0"/>
          </a:p>
          <a:p>
            <a:pPr marL="742950" lvl="1" indent="-285750">
              <a:buFont typeface="Arial" panose="020B0604020202020204" pitchFamily="34" charset="0"/>
              <a:buChar char="•"/>
            </a:pPr>
            <a:r>
              <a:rPr lang="en-GB" altLang="en-US" dirty="0" smtClean="0"/>
              <a:t> </a:t>
            </a:r>
            <a:r>
              <a:rPr lang="en-GB" altLang="en-US" dirty="0"/>
              <a:t>Write English description of the problem</a:t>
            </a:r>
          </a:p>
          <a:p>
            <a:pPr marL="742950" lvl="1" indent="-285750">
              <a:buFont typeface="Arial" panose="020B0604020202020204" pitchFamily="34" charset="0"/>
              <a:buChar char="•"/>
            </a:pPr>
            <a:r>
              <a:rPr lang="en-GB" altLang="en-US" dirty="0" smtClean="0"/>
              <a:t> Underline </a:t>
            </a:r>
            <a:r>
              <a:rPr lang="en-GB" altLang="en-US" dirty="0"/>
              <a:t>nouns (nouns represent candidate classes)</a:t>
            </a:r>
          </a:p>
          <a:p>
            <a:pPr lvl="1"/>
            <a:endParaRPr lang="en-GB" altLang="en-US" dirty="0"/>
          </a:p>
        </p:txBody>
      </p:sp>
      <p:sp>
        <p:nvSpPr>
          <p:cNvPr id="5" name="Rectangle 4"/>
          <p:cNvSpPr/>
          <p:nvPr/>
        </p:nvSpPr>
        <p:spPr>
          <a:xfrm>
            <a:off x="683044" y="513660"/>
            <a:ext cx="3435556" cy="369332"/>
          </a:xfrm>
          <a:prstGeom prst="rect">
            <a:avLst/>
          </a:prstGeom>
        </p:spPr>
        <p:txBody>
          <a:bodyPr wrap="none">
            <a:spAutoFit/>
          </a:bodyPr>
          <a:lstStyle/>
          <a:p>
            <a:pPr>
              <a:buFont typeface="Monotype Sorts" pitchFamily="2" charset="2"/>
              <a:buNone/>
            </a:pPr>
            <a:r>
              <a:rPr lang="en-GB" altLang="en-US" b="1" u="sng" dirty="0"/>
              <a:t>Object-Oriented Design (OOD)</a:t>
            </a:r>
          </a:p>
        </p:txBody>
      </p:sp>
      <p:sp>
        <p:nvSpPr>
          <p:cNvPr id="6" name="Rectangle 5"/>
          <p:cNvSpPr/>
          <p:nvPr/>
        </p:nvSpPr>
        <p:spPr>
          <a:xfrm>
            <a:off x="1507299" y="4957547"/>
            <a:ext cx="6096000" cy="1477328"/>
          </a:xfrm>
          <a:prstGeom prst="rect">
            <a:avLst/>
          </a:prstGeom>
        </p:spPr>
        <p:txBody>
          <a:bodyPr>
            <a:spAutoFit/>
          </a:bodyPr>
          <a:lstStyle/>
          <a:p>
            <a:r>
              <a:rPr lang="en-US" i="1" dirty="0">
                <a:latin typeface="BookAntiqua-Italic"/>
              </a:rPr>
              <a:t>Object-oriented design is a method of design encompassing the process of object-oriented</a:t>
            </a:r>
          </a:p>
          <a:p>
            <a:r>
              <a:rPr lang="en-US" i="1" dirty="0">
                <a:latin typeface="BookAntiqua-Italic"/>
              </a:rPr>
              <a:t>decomposition and a notation for depicting both logical and physical as well as static and dynamic</a:t>
            </a:r>
          </a:p>
          <a:p>
            <a:r>
              <a:rPr lang="en-US" i="1" dirty="0">
                <a:latin typeface="BookAntiqua-Italic"/>
              </a:rPr>
              <a:t>models of the system under design.</a:t>
            </a:r>
            <a:endParaRPr lang="en-US" dirty="0"/>
          </a:p>
        </p:txBody>
      </p:sp>
    </p:spTree>
    <p:extLst>
      <p:ext uri="{BB962C8B-B14F-4D97-AF65-F5344CB8AC3E}">
        <p14:creationId xmlns:p14="http://schemas.microsoft.com/office/powerpoint/2010/main" val="2706343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A15E99B9-79D2-4B07-B82A-ED919F76F563}" type="slidenum">
              <a:rPr lang="en-US" altLang="en-US"/>
              <a:pPr/>
              <a:t>22</a:t>
            </a:fld>
            <a:endParaRPr lang="en-US" altLang="en-US"/>
          </a:p>
        </p:txBody>
      </p:sp>
      <p:sp>
        <p:nvSpPr>
          <p:cNvPr id="225282" name="Rectangle 2"/>
          <p:cNvSpPr>
            <a:spLocks noGrp="1" noChangeArrowheads="1"/>
          </p:cNvSpPr>
          <p:nvPr>
            <p:ph type="title"/>
          </p:nvPr>
        </p:nvSpPr>
        <p:spPr/>
        <p:txBody>
          <a:bodyPr/>
          <a:lstStyle/>
          <a:p>
            <a:r>
              <a:rPr lang="en-US" altLang="en-US"/>
              <a:t>What is OOAD?</a:t>
            </a:r>
          </a:p>
        </p:txBody>
      </p:sp>
      <p:sp>
        <p:nvSpPr>
          <p:cNvPr id="225283" name="Rectangle 3"/>
          <p:cNvSpPr>
            <a:spLocks noGrp="1" noChangeArrowheads="1"/>
          </p:cNvSpPr>
          <p:nvPr>
            <p:ph type="body" idx="1"/>
          </p:nvPr>
        </p:nvSpPr>
        <p:spPr>
          <a:xfrm>
            <a:off x="2133600" y="1600201"/>
            <a:ext cx="7924800" cy="4092575"/>
          </a:xfrm>
        </p:spPr>
        <p:txBody>
          <a:bodyPr/>
          <a:lstStyle/>
          <a:p>
            <a:pPr>
              <a:buFont typeface="Wingdings" panose="05000000000000000000" pitchFamily="2" charset="2"/>
              <a:buNone/>
            </a:pPr>
            <a:endParaRPr lang="en-US" altLang="en-US"/>
          </a:p>
          <a:p>
            <a:r>
              <a:rPr lang="en-US" altLang="en-US" sz="2800"/>
              <a:t>Analysis</a:t>
            </a:r>
            <a:r>
              <a:rPr lang="en-US" altLang="en-US"/>
              <a:t> </a:t>
            </a:r>
            <a:r>
              <a:rPr lang="en-US" altLang="en-US" sz="2000"/>
              <a:t>— understanding, finding and describing concepts in the problem domain.</a:t>
            </a:r>
          </a:p>
          <a:p>
            <a:r>
              <a:rPr lang="en-US" altLang="en-US" sz="2800"/>
              <a:t>Design </a:t>
            </a:r>
            <a:r>
              <a:rPr lang="en-US" altLang="en-US" sz="2000"/>
              <a:t>— understanding and defining software solution/objects that </a:t>
            </a:r>
            <a:r>
              <a:rPr lang="en-US" altLang="en-US" sz="2000" i="1">
                <a:solidFill>
                  <a:srgbClr val="FF00FF"/>
                </a:solidFill>
              </a:rPr>
              <a:t>represent</a:t>
            </a:r>
            <a:r>
              <a:rPr lang="en-US" altLang="en-US" sz="2000" i="1"/>
              <a:t> </a:t>
            </a:r>
            <a:r>
              <a:rPr lang="en-US" altLang="en-US" sz="2000"/>
              <a:t>the analysis concepts and will eventually be implemented in code.</a:t>
            </a:r>
          </a:p>
          <a:p>
            <a:r>
              <a:rPr lang="en-US" altLang="en-US" sz="2800"/>
              <a:t>OOAD </a:t>
            </a:r>
            <a:r>
              <a:rPr lang="en-US" altLang="en-US" sz="2000"/>
              <a:t>— Analysis is object-oriented and design is object-oriented. A software development approach that emphasizes a logical solution based on objects.</a:t>
            </a:r>
          </a:p>
          <a:p>
            <a:endParaRPr lang="en-US" altLang="en-US" sz="2000"/>
          </a:p>
        </p:txBody>
      </p:sp>
      <p:sp>
        <p:nvSpPr>
          <p:cNvPr id="225285" name="Text Box 5"/>
          <p:cNvSpPr txBox="1">
            <a:spLocks noChangeArrowheads="1"/>
          </p:cNvSpPr>
          <p:nvPr/>
        </p:nvSpPr>
        <p:spPr bwMode="auto">
          <a:xfrm>
            <a:off x="4648201" y="5715000"/>
            <a:ext cx="42434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dirty="0">
                <a:solidFill>
                  <a:srgbClr val="FF00FF"/>
                </a:solidFill>
              </a:rPr>
              <a:t>Involves both a notation and a process</a:t>
            </a:r>
            <a:r>
              <a:rPr lang="en-US" altLang="en-US" dirty="0"/>
              <a:t> </a:t>
            </a:r>
          </a:p>
        </p:txBody>
      </p:sp>
    </p:spTree>
    <p:extLst>
      <p:ext uri="{BB962C8B-B14F-4D97-AF65-F5344CB8AC3E}">
        <p14:creationId xmlns:p14="http://schemas.microsoft.com/office/powerpoint/2010/main" val="3700717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sz="quarter" idx="12"/>
          </p:nvPr>
        </p:nvSpPr>
        <p:spPr/>
        <p:txBody>
          <a:bodyPr/>
          <a:lstStyle/>
          <a:p>
            <a:fld id="{8CD775E9-88C6-4EBF-8713-1DE4573658BB}" type="slidenum">
              <a:rPr lang="en-US" altLang="en-US"/>
              <a:pPr/>
              <a:t>23</a:t>
            </a:fld>
            <a:endParaRPr lang="en-US" altLang="en-US"/>
          </a:p>
        </p:txBody>
      </p:sp>
      <p:sp>
        <p:nvSpPr>
          <p:cNvPr id="237574" name="Text Box 6"/>
          <p:cNvSpPr txBox="1">
            <a:spLocks noChangeArrowheads="1"/>
          </p:cNvSpPr>
          <p:nvPr/>
        </p:nvSpPr>
        <p:spPr bwMode="auto">
          <a:xfrm>
            <a:off x="2514600" y="20574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Systems Engineering</a:t>
            </a:r>
          </a:p>
        </p:txBody>
      </p:sp>
      <p:sp>
        <p:nvSpPr>
          <p:cNvPr id="237579" name="Text Box 11"/>
          <p:cNvSpPr txBox="1">
            <a:spLocks noChangeArrowheads="1"/>
          </p:cNvSpPr>
          <p:nvPr/>
        </p:nvSpPr>
        <p:spPr bwMode="auto">
          <a:xfrm>
            <a:off x="2514600" y="25908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Requirements Analysis</a:t>
            </a:r>
          </a:p>
        </p:txBody>
      </p:sp>
      <p:sp>
        <p:nvSpPr>
          <p:cNvPr id="237580" name="Text Box 12"/>
          <p:cNvSpPr txBox="1">
            <a:spLocks noChangeArrowheads="1"/>
          </p:cNvSpPr>
          <p:nvPr/>
        </p:nvSpPr>
        <p:spPr bwMode="auto">
          <a:xfrm>
            <a:off x="2514600" y="31242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Project Planning</a:t>
            </a:r>
          </a:p>
        </p:txBody>
      </p:sp>
      <p:sp>
        <p:nvSpPr>
          <p:cNvPr id="237581" name="Text Box 13"/>
          <p:cNvSpPr txBox="1">
            <a:spLocks noChangeArrowheads="1"/>
          </p:cNvSpPr>
          <p:nvPr/>
        </p:nvSpPr>
        <p:spPr bwMode="auto">
          <a:xfrm>
            <a:off x="2514600" y="36576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Architectural Design</a:t>
            </a:r>
          </a:p>
        </p:txBody>
      </p:sp>
      <p:sp>
        <p:nvSpPr>
          <p:cNvPr id="237582" name="Text Box 14"/>
          <p:cNvSpPr txBox="1">
            <a:spLocks noChangeArrowheads="1"/>
          </p:cNvSpPr>
          <p:nvPr/>
        </p:nvSpPr>
        <p:spPr bwMode="auto">
          <a:xfrm>
            <a:off x="2514600" y="42672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Detailed Design</a:t>
            </a:r>
          </a:p>
        </p:txBody>
      </p:sp>
      <p:sp>
        <p:nvSpPr>
          <p:cNvPr id="237583" name="Text Box 15"/>
          <p:cNvSpPr txBox="1">
            <a:spLocks noChangeArrowheads="1"/>
          </p:cNvSpPr>
          <p:nvPr/>
        </p:nvSpPr>
        <p:spPr bwMode="auto">
          <a:xfrm>
            <a:off x="2514600" y="48006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Implementation</a:t>
            </a:r>
          </a:p>
        </p:txBody>
      </p:sp>
      <p:sp>
        <p:nvSpPr>
          <p:cNvPr id="237585" name="Text Box 17"/>
          <p:cNvSpPr txBox="1">
            <a:spLocks noChangeArrowheads="1"/>
          </p:cNvSpPr>
          <p:nvPr/>
        </p:nvSpPr>
        <p:spPr bwMode="auto">
          <a:xfrm>
            <a:off x="2514600" y="54102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Release</a:t>
            </a:r>
          </a:p>
        </p:txBody>
      </p:sp>
      <p:sp>
        <p:nvSpPr>
          <p:cNvPr id="237586" name="Text Box 18"/>
          <p:cNvSpPr txBox="1">
            <a:spLocks noChangeArrowheads="1"/>
          </p:cNvSpPr>
          <p:nvPr/>
        </p:nvSpPr>
        <p:spPr bwMode="auto">
          <a:xfrm>
            <a:off x="7620000" y="3352801"/>
            <a:ext cx="2438400" cy="346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Maintenance</a:t>
            </a:r>
          </a:p>
        </p:txBody>
      </p:sp>
      <p:sp>
        <p:nvSpPr>
          <p:cNvPr id="237588" name="Text Box 20"/>
          <p:cNvSpPr txBox="1">
            <a:spLocks noChangeArrowheads="1"/>
          </p:cNvSpPr>
          <p:nvPr/>
        </p:nvSpPr>
        <p:spPr bwMode="auto">
          <a:xfrm>
            <a:off x="6102649" y="2590801"/>
            <a:ext cx="461665" cy="20240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en-US" altLang="en-US"/>
              <a:t>Quality Assurance</a:t>
            </a:r>
          </a:p>
        </p:txBody>
      </p:sp>
      <p:sp>
        <p:nvSpPr>
          <p:cNvPr id="237589" name="Text Box 21"/>
          <p:cNvSpPr txBox="1">
            <a:spLocks noChangeArrowheads="1"/>
          </p:cNvSpPr>
          <p:nvPr/>
        </p:nvSpPr>
        <p:spPr bwMode="auto">
          <a:xfrm>
            <a:off x="3886200" y="1447800"/>
            <a:ext cx="3657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a:solidFill>
                  <a:srgbClr val="0000FF"/>
                </a:solidFill>
              </a:rPr>
              <a:t>Software Lifecycle</a:t>
            </a:r>
          </a:p>
        </p:txBody>
      </p:sp>
      <p:sp>
        <p:nvSpPr>
          <p:cNvPr id="237590" name="Line 22"/>
          <p:cNvSpPr>
            <a:spLocks noChangeShapeType="1"/>
          </p:cNvSpPr>
          <p:nvPr/>
        </p:nvSpPr>
        <p:spPr bwMode="auto">
          <a:xfrm>
            <a:off x="3581400" y="23622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591" name="Line 23"/>
          <p:cNvSpPr>
            <a:spLocks noChangeShapeType="1"/>
          </p:cNvSpPr>
          <p:nvPr/>
        </p:nvSpPr>
        <p:spPr bwMode="auto">
          <a:xfrm>
            <a:off x="3581400" y="2895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592" name="Line 24"/>
          <p:cNvSpPr>
            <a:spLocks noChangeShapeType="1"/>
          </p:cNvSpPr>
          <p:nvPr/>
        </p:nvSpPr>
        <p:spPr bwMode="auto">
          <a:xfrm>
            <a:off x="3581400" y="3429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593" name="Line 25"/>
          <p:cNvSpPr>
            <a:spLocks noChangeShapeType="1"/>
          </p:cNvSpPr>
          <p:nvPr/>
        </p:nvSpPr>
        <p:spPr bwMode="auto">
          <a:xfrm>
            <a:off x="3581400" y="3962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594" name="Line 26"/>
          <p:cNvSpPr>
            <a:spLocks noChangeShapeType="1"/>
          </p:cNvSpPr>
          <p:nvPr/>
        </p:nvSpPr>
        <p:spPr bwMode="auto">
          <a:xfrm>
            <a:off x="3581400" y="4572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595" name="Line 27"/>
          <p:cNvSpPr>
            <a:spLocks noChangeShapeType="1"/>
          </p:cNvSpPr>
          <p:nvPr/>
        </p:nvSpPr>
        <p:spPr bwMode="auto">
          <a:xfrm>
            <a:off x="3581400" y="5105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3" name="Line 35"/>
          <p:cNvSpPr>
            <a:spLocks noChangeShapeType="1"/>
          </p:cNvSpPr>
          <p:nvPr/>
        </p:nvSpPr>
        <p:spPr bwMode="auto">
          <a:xfrm>
            <a:off x="3581400" y="57912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4" name="Line 36"/>
          <p:cNvSpPr>
            <a:spLocks noChangeShapeType="1"/>
          </p:cNvSpPr>
          <p:nvPr/>
        </p:nvSpPr>
        <p:spPr bwMode="auto">
          <a:xfrm>
            <a:off x="3581400" y="6019800"/>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5" name="Line 37"/>
          <p:cNvSpPr>
            <a:spLocks noChangeShapeType="1"/>
          </p:cNvSpPr>
          <p:nvPr/>
        </p:nvSpPr>
        <p:spPr bwMode="auto">
          <a:xfrm flipV="1">
            <a:off x="8915400" y="3733800"/>
            <a:ext cx="0" cy="22860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6" name="Line 38"/>
          <p:cNvSpPr>
            <a:spLocks noChangeShapeType="1"/>
          </p:cNvSpPr>
          <p:nvPr/>
        </p:nvSpPr>
        <p:spPr bwMode="auto">
          <a:xfrm flipV="1">
            <a:off x="8915400" y="3733800"/>
            <a:ext cx="0" cy="2286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7" name="Line 39"/>
          <p:cNvSpPr>
            <a:spLocks noChangeShapeType="1"/>
          </p:cNvSpPr>
          <p:nvPr/>
        </p:nvSpPr>
        <p:spPr bwMode="auto">
          <a:xfrm>
            <a:off x="3581400" y="1828800"/>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8" name="Line 40"/>
          <p:cNvSpPr>
            <a:spLocks noChangeShapeType="1"/>
          </p:cNvSpPr>
          <p:nvPr/>
        </p:nvSpPr>
        <p:spPr bwMode="auto">
          <a:xfrm>
            <a:off x="3581400" y="1828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09" name="Line 41"/>
          <p:cNvSpPr>
            <a:spLocks noChangeShapeType="1"/>
          </p:cNvSpPr>
          <p:nvPr/>
        </p:nvSpPr>
        <p:spPr bwMode="auto">
          <a:xfrm flipV="1">
            <a:off x="8915400" y="18288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7610" name="Rectangle 42"/>
          <p:cNvSpPr>
            <a:spLocks noChangeArrowheads="1"/>
          </p:cNvSpPr>
          <p:nvPr/>
        </p:nvSpPr>
        <p:spPr bwMode="auto">
          <a:xfrm>
            <a:off x="1719264"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sz="4200">
                <a:solidFill>
                  <a:schemeClr val="tx2"/>
                </a:solidFill>
                <a:latin typeface="Arial" panose="020B0604020202020204" pitchFamily="34" charset="0"/>
              </a:defRPr>
            </a:lvl1pPr>
            <a:lvl2pPr>
              <a:spcBef>
                <a:spcPct val="0"/>
              </a:spcBef>
              <a:defRPr sz="4200">
                <a:solidFill>
                  <a:schemeClr val="tx2"/>
                </a:solidFill>
                <a:latin typeface="Arial" panose="020B0604020202020204" pitchFamily="34" charset="0"/>
              </a:defRPr>
            </a:lvl2pPr>
            <a:lvl3pPr>
              <a:spcBef>
                <a:spcPct val="0"/>
              </a:spcBef>
              <a:defRPr sz="4200">
                <a:solidFill>
                  <a:schemeClr val="tx2"/>
                </a:solidFill>
                <a:latin typeface="Arial" panose="020B0604020202020204" pitchFamily="34" charset="0"/>
              </a:defRPr>
            </a:lvl3pPr>
            <a:lvl4pPr>
              <a:spcBef>
                <a:spcPct val="0"/>
              </a:spcBef>
              <a:defRPr sz="4200">
                <a:solidFill>
                  <a:schemeClr val="tx2"/>
                </a:solidFill>
                <a:latin typeface="Arial" panose="020B0604020202020204" pitchFamily="34" charset="0"/>
              </a:defRPr>
            </a:lvl4pPr>
            <a:lvl5pPr>
              <a:spcBef>
                <a:spcPct val="0"/>
              </a:spcBef>
              <a:defRPr sz="4200">
                <a:solidFill>
                  <a:schemeClr val="tx2"/>
                </a:solidFill>
                <a:latin typeface="Arial" panose="020B0604020202020204" pitchFamily="34" charset="0"/>
              </a:defRPr>
            </a:lvl5pPr>
            <a:lvl6pPr marL="457200" fontAlgn="base">
              <a:spcBef>
                <a:spcPct val="0"/>
              </a:spcBef>
              <a:spcAft>
                <a:spcPct val="0"/>
              </a:spcAft>
              <a:defRPr sz="4200">
                <a:solidFill>
                  <a:schemeClr val="tx2"/>
                </a:solidFill>
                <a:latin typeface="Arial" panose="020B0604020202020204" pitchFamily="34" charset="0"/>
              </a:defRPr>
            </a:lvl6pPr>
            <a:lvl7pPr marL="914400" fontAlgn="base">
              <a:spcBef>
                <a:spcPct val="0"/>
              </a:spcBef>
              <a:spcAft>
                <a:spcPct val="0"/>
              </a:spcAft>
              <a:defRPr sz="4200">
                <a:solidFill>
                  <a:schemeClr val="tx2"/>
                </a:solidFill>
                <a:latin typeface="Arial" panose="020B0604020202020204" pitchFamily="34" charset="0"/>
              </a:defRPr>
            </a:lvl7pPr>
            <a:lvl8pPr marL="1371600" fontAlgn="base">
              <a:spcBef>
                <a:spcPct val="0"/>
              </a:spcBef>
              <a:spcAft>
                <a:spcPct val="0"/>
              </a:spcAft>
              <a:defRPr sz="4200">
                <a:solidFill>
                  <a:schemeClr val="tx2"/>
                </a:solidFill>
                <a:latin typeface="Arial" panose="020B0604020202020204" pitchFamily="34" charset="0"/>
              </a:defRPr>
            </a:lvl8pPr>
            <a:lvl9pPr marL="1828800" fontAlgn="base">
              <a:spcBef>
                <a:spcPct val="0"/>
              </a:spcBef>
              <a:spcAft>
                <a:spcPct val="0"/>
              </a:spcAft>
              <a:defRPr sz="4200">
                <a:solidFill>
                  <a:schemeClr val="tx2"/>
                </a:solidFill>
                <a:latin typeface="Arial" panose="020B0604020202020204" pitchFamily="34" charset="0"/>
              </a:defRPr>
            </a:lvl9pPr>
          </a:lstStyle>
          <a:p>
            <a:r>
              <a:rPr lang="en-US" altLang="en-US" sz="3200" b="1"/>
              <a:t>How to Do OOAD</a:t>
            </a:r>
            <a:r>
              <a:rPr lang="en-US" altLang="en-US" sz="3800" b="1"/>
              <a:t> </a:t>
            </a:r>
            <a:br>
              <a:rPr lang="en-US" altLang="en-US" sz="3800" b="1"/>
            </a:br>
            <a:r>
              <a:rPr lang="en-US" altLang="en-US" sz="2400" b="1"/>
              <a:t>– Where to Use OO?</a:t>
            </a:r>
            <a:r>
              <a:rPr lang="en-US" altLang="en-US" sz="2400"/>
              <a:t/>
            </a:r>
            <a:br>
              <a:rPr lang="en-US" altLang="en-US" sz="2400"/>
            </a:br>
            <a:endParaRPr lang="en-US" altLang="en-US" sz="2400"/>
          </a:p>
        </p:txBody>
      </p:sp>
    </p:spTree>
    <p:extLst>
      <p:ext uri="{BB962C8B-B14F-4D97-AF65-F5344CB8AC3E}">
        <p14:creationId xmlns:p14="http://schemas.microsoft.com/office/powerpoint/2010/main" val="1919757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B85649D0-C854-4F8F-8180-939CF1C9941C}" type="slidenum">
              <a:rPr lang="en-US" altLang="en-US"/>
              <a:pPr/>
              <a:t>24</a:t>
            </a:fld>
            <a:endParaRPr lang="en-US" altLang="en-US"/>
          </a:p>
        </p:txBody>
      </p:sp>
      <p:sp>
        <p:nvSpPr>
          <p:cNvPr id="303106" name="Rectangle 2"/>
          <p:cNvSpPr>
            <a:spLocks noGrp="1" noChangeArrowheads="1"/>
          </p:cNvSpPr>
          <p:nvPr>
            <p:ph type="title"/>
          </p:nvPr>
        </p:nvSpPr>
        <p:spPr/>
        <p:txBody>
          <a:bodyPr/>
          <a:lstStyle/>
          <a:p>
            <a:endParaRPr lang="en-US" altLang="en-US" dirty="0"/>
          </a:p>
        </p:txBody>
      </p:sp>
      <p:sp>
        <p:nvSpPr>
          <p:cNvPr id="303112" name="Rectangle 8"/>
          <p:cNvSpPr>
            <a:spLocks noChangeArrowheads="1"/>
          </p:cNvSpPr>
          <p:nvPr/>
        </p:nvSpPr>
        <p:spPr bwMode="auto">
          <a:xfrm>
            <a:off x="4267201" y="2977634"/>
            <a:ext cx="184731" cy="369332"/>
          </a:xfrm>
          <a:prstGeom prst="rect">
            <a:avLst/>
          </a:prstGeom>
          <a:noFill/>
          <a:ln w="9525" algn="ctr">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708542"/>
            <a:ext cx="3514725" cy="476250"/>
          </a:xfrm>
          <a:prstGeom prst="rect">
            <a:avLst/>
          </a:prstGeom>
        </p:spPr>
      </p:pic>
      <p:pic>
        <p:nvPicPr>
          <p:cNvPr id="3" name="Picture 2"/>
          <p:cNvPicPr>
            <a:picLocks noChangeAspect="1"/>
          </p:cNvPicPr>
          <p:nvPr/>
        </p:nvPicPr>
        <p:blipFill>
          <a:blip r:embed="rId3"/>
          <a:stretch>
            <a:fillRect/>
          </a:stretch>
        </p:blipFill>
        <p:spPr>
          <a:xfrm>
            <a:off x="677334" y="1634000"/>
            <a:ext cx="6438900" cy="4933950"/>
          </a:xfrm>
          <a:prstGeom prst="rect">
            <a:avLst/>
          </a:prstGeom>
        </p:spPr>
      </p:pic>
    </p:spTree>
    <p:extLst>
      <p:ext uri="{BB962C8B-B14F-4D97-AF65-F5344CB8AC3E}">
        <p14:creationId xmlns:p14="http://schemas.microsoft.com/office/powerpoint/2010/main" val="3126670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729" y="1997839"/>
            <a:ext cx="8793271" cy="1754326"/>
          </a:xfrm>
          <a:prstGeom prst="rect">
            <a:avLst/>
          </a:prstGeom>
        </p:spPr>
        <p:txBody>
          <a:bodyPr wrap="square">
            <a:spAutoFit/>
          </a:bodyPr>
          <a:lstStyle/>
          <a:p>
            <a:r>
              <a:rPr lang="en-US" dirty="0">
                <a:latin typeface="Arial" panose="020B0604020202020204" pitchFamily="34" charset="0"/>
              </a:rPr>
              <a:t>Object-oriented technology is built upon a sound engineering foundation, whose elements </a:t>
            </a:r>
            <a:r>
              <a:rPr lang="en-US" dirty="0" smtClean="0">
                <a:latin typeface="Arial" panose="020B0604020202020204" pitchFamily="34" charset="0"/>
              </a:rPr>
              <a:t>we collectively </a:t>
            </a:r>
            <a:r>
              <a:rPr lang="en-US" dirty="0">
                <a:latin typeface="Arial" panose="020B0604020202020204" pitchFamily="34" charset="0"/>
              </a:rPr>
              <a:t>call the </a:t>
            </a:r>
            <a:r>
              <a:rPr lang="en-US" i="1" dirty="0">
                <a:latin typeface="Arial" panose="020B0604020202020204" pitchFamily="34" charset="0"/>
              </a:rPr>
              <a:t>object model. </a:t>
            </a:r>
            <a:r>
              <a:rPr lang="en-US" dirty="0">
                <a:latin typeface="Arial" panose="020B0604020202020204" pitchFamily="34" charset="0"/>
              </a:rPr>
              <a:t>The object model encompasses the principles </a:t>
            </a:r>
            <a:r>
              <a:rPr lang="en-US" dirty="0" smtClean="0">
                <a:latin typeface="Arial" panose="020B0604020202020204" pitchFamily="34" charset="0"/>
              </a:rPr>
              <a:t>of abstraction</a:t>
            </a:r>
            <a:r>
              <a:rPr lang="en-US" dirty="0">
                <a:latin typeface="Arial" panose="020B0604020202020204" pitchFamily="34" charset="0"/>
              </a:rPr>
              <a:t>, encapsulation, modularity, hierarchy, typing, concurrency, and persistence. </a:t>
            </a:r>
            <a:r>
              <a:rPr lang="en-US" dirty="0" smtClean="0">
                <a:latin typeface="Arial" panose="020B0604020202020204" pitchFamily="34" charset="0"/>
              </a:rPr>
              <a:t>By themselves</a:t>
            </a:r>
            <a:r>
              <a:rPr lang="en-US" dirty="0">
                <a:latin typeface="Arial" panose="020B0604020202020204" pitchFamily="34" charset="0"/>
              </a:rPr>
              <a:t>, none of these principles are new. What is important about the object model </a:t>
            </a:r>
            <a:r>
              <a:rPr lang="en-US" dirty="0" smtClean="0">
                <a:latin typeface="Arial" panose="020B0604020202020204" pitchFamily="34" charset="0"/>
              </a:rPr>
              <a:t>is that </a:t>
            </a:r>
            <a:r>
              <a:rPr lang="en-US" dirty="0">
                <a:latin typeface="Arial" panose="020B0604020202020204" pitchFamily="34" charset="0"/>
              </a:rPr>
              <a:t>these elements are brought together in a synergistic way</a:t>
            </a:r>
            <a:endParaRPr lang="en-US" dirty="0"/>
          </a:p>
        </p:txBody>
      </p:sp>
      <p:sp>
        <p:nvSpPr>
          <p:cNvPr id="3" name="Rectangle 2"/>
          <p:cNvSpPr/>
          <p:nvPr/>
        </p:nvSpPr>
        <p:spPr>
          <a:xfrm>
            <a:off x="350729" y="826811"/>
            <a:ext cx="2005677" cy="369332"/>
          </a:xfrm>
          <a:prstGeom prst="rect">
            <a:avLst/>
          </a:prstGeom>
        </p:spPr>
        <p:txBody>
          <a:bodyPr wrap="none">
            <a:spAutoFit/>
          </a:bodyPr>
          <a:lstStyle/>
          <a:p>
            <a:r>
              <a:rPr lang="en-US" dirty="0">
                <a:latin typeface="BookAntiqua"/>
              </a:rPr>
              <a:t>The Object Model</a:t>
            </a:r>
            <a:endParaRPr lang="en-US" dirty="0"/>
          </a:p>
        </p:txBody>
      </p:sp>
      <p:sp>
        <p:nvSpPr>
          <p:cNvPr id="5" name="Rectangle 4"/>
          <p:cNvSpPr/>
          <p:nvPr/>
        </p:nvSpPr>
        <p:spPr>
          <a:xfrm>
            <a:off x="1219200" y="3994469"/>
            <a:ext cx="6096000" cy="923330"/>
          </a:xfrm>
          <a:prstGeom prst="rect">
            <a:avLst/>
          </a:prstGeom>
        </p:spPr>
        <p:txBody>
          <a:bodyPr>
            <a:spAutoFit/>
          </a:bodyPr>
          <a:lstStyle/>
          <a:p>
            <a:r>
              <a:rPr lang="en-US" dirty="0">
                <a:latin typeface="Arial" panose="020B0604020202020204" pitchFamily="34" charset="0"/>
              </a:rPr>
              <a:t>that object-oriented</a:t>
            </a:r>
          </a:p>
          <a:p>
            <a:r>
              <a:rPr lang="en-US" dirty="0">
                <a:latin typeface="Arial" panose="020B0604020202020204" pitchFamily="34" charset="0"/>
              </a:rPr>
              <a:t>programming will be in the 1980s what structured programming was in the 1970s</a:t>
            </a:r>
            <a:endParaRPr lang="en-US" dirty="0"/>
          </a:p>
        </p:txBody>
      </p:sp>
    </p:spTree>
    <p:extLst>
      <p:ext uri="{BB962C8B-B14F-4D97-AF65-F5344CB8AC3E}">
        <p14:creationId xmlns:p14="http://schemas.microsoft.com/office/powerpoint/2010/main" val="3604733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5989" y="138995"/>
            <a:ext cx="8567803" cy="6463308"/>
          </a:xfrm>
          <a:prstGeom prst="rect">
            <a:avLst/>
          </a:prstGeom>
        </p:spPr>
        <p:txBody>
          <a:bodyPr wrap="square">
            <a:spAutoFit/>
          </a:bodyPr>
          <a:lstStyle/>
          <a:p>
            <a:r>
              <a:rPr lang="en-US" dirty="0">
                <a:latin typeface="SymbolMT"/>
              </a:rPr>
              <a:t>• </a:t>
            </a:r>
            <a:r>
              <a:rPr lang="en-US" dirty="0">
                <a:latin typeface="BookAntiqua"/>
              </a:rPr>
              <a:t>First-Generation Languages (1954-1958</a:t>
            </a:r>
            <a:r>
              <a:rPr lang="en-US" dirty="0" smtClean="0">
                <a:latin typeface="BookAntiqua"/>
              </a:rPr>
              <a:t>)</a:t>
            </a:r>
          </a:p>
          <a:p>
            <a:endParaRPr lang="en-US" dirty="0">
              <a:latin typeface="BookAntiqua"/>
            </a:endParaRPr>
          </a:p>
          <a:p>
            <a:r>
              <a:rPr lang="en-US" dirty="0">
                <a:latin typeface="BookAntiqua"/>
              </a:rPr>
              <a:t>FORTRANI Mathematical expressions</a:t>
            </a:r>
          </a:p>
          <a:p>
            <a:r>
              <a:rPr lang="en-US" dirty="0">
                <a:latin typeface="BookAntiqua"/>
              </a:rPr>
              <a:t>ALGOL 58 Mathematical expressions</a:t>
            </a:r>
          </a:p>
          <a:p>
            <a:r>
              <a:rPr lang="en-US" dirty="0" err="1">
                <a:latin typeface="BookAntiqua"/>
              </a:rPr>
              <a:t>Flowmatic</a:t>
            </a:r>
            <a:r>
              <a:rPr lang="en-US" dirty="0">
                <a:latin typeface="BookAntiqua"/>
              </a:rPr>
              <a:t> Mathematical expressions</a:t>
            </a:r>
          </a:p>
          <a:p>
            <a:r>
              <a:rPr lang="en-US" dirty="0">
                <a:latin typeface="BookAntiqua"/>
              </a:rPr>
              <a:t>IPL V Mathematical </a:t>
            </a:r>
            <a:r>
              <a:rPr lang="en-US" dirty="0" smtClean="0">
                <a:latin typeface="BookAntiqua"/>
              </a:rPr>
              <a:t>expressions</a:t>
            </a:r>
          </a:p>
          <a:p>
            <a:endParaRPr lang="en-US" dirty="0">
              <a:latin typeface="BookAntiqua"/>
            </a:endParaRPr>
          </a:p>
          <a:p>
            <a:r>
              <a:rPr lang="en-US" dirty="0">
                <a:latin typeface="SymbolMT"/>
              </a:rPr>
              <a:t>• </a:t>
            </a:r>
            <a:r>
              <a:rPr lang="en-US" dirty="0">
                <a:latin typeface="BookAntiqua"/>
              </a:rPr>
              <a:t>Second-Generation Languages (1959~1961)</a:t>
            </a:r>
          </a:p>
          <a:p>
            <a:endParaRPr lang="en-US" dirty="0" smtClean="0">
              <a:latin typeface="BookAntiqua"/>
            </a:endParaRPr>
          </a:p>
          <a:p>
            <a:r>
              <a:rPr lang="en-US" dirty="0" smtClean="0">
                <a:latin typeface="BookAntiqua"/>
              </a:rPr>
              <a:t>FORTRANII </a:t>
            </a:r>
            <a:r>
              <a:rPr lang="en-US" dirty="0">
                <a:latin typeface="BookAntiqua"/>
              </a:rPr>
              <a:t>Subroutines, separate compilation</a:t>
            </a:r>
          </a:p>
          <a:p>
            <a:r>
              <a:rPr lang="en-US" dirty="0">
                <a:latin typeface="BookAntiqua"/>
              </a:rPr>
              <a:t>ALGOL 60 Block structure, data types</a:t>
            </a:r>
          </a:p>
          <a:p>
            <a:r>
              <a:rPr lang="en-US" dirty="0">
                <a:latin typeface="BookAntiqua"/>
              </a:rPr>
              <a:t>COBOL Data description, file handling</a:t>
            </a:r>
          </a:p>
          <a:p>
            <a:r>
              <a:rPr lang="en-US" dirty="0">
                <a:latin typeface="BookAntiqua"/>
              </a:rPr>
              <a:t>Lisp List processing, pointers, garbage collection</a:t>
            </a:r>
          </a:p>
          <a:p>
            <a:endParaRPr lang="en-US" dirty="0" smtClean="0">
              <a:latin typeface="SymbolMT"/>
            </a:endParaRPr>
          </a:p>
          <a:p>
            <a:r>
              <a:rPr lang="en-US" dirty="0" smtClean="0">
                <a:latin typeface="SymbolMT"/>
              </a:rPr>
              <a:t>• </a:t>
            </a:r>
            <a:r>
              <a:rPr lang="en-US" dirty="0">
                <a:latin typeface="BookAntiqua"/>
              </a:rPr>
              <a:t>Third-Generation Languages (1962-1970)</a:t>
            </a:r>
          </a:p>
          <a:p>
            <a:endParaRPr lang="en-US" dirty="0" smtClean="0">
              <a:latin typeface="BookAntiqua"/>
            </a:endParaRPr>
          </a:p>
          <a:p>
            <a:r>
              <a:rPr lang="en-US" dirty="0" smtClean="0">
                <a:latin typeface="BookAntiqua"/>
              </a:rPr>
              <a:t>PL/1 </a:t>
            </a:r>
            <a:r>
              <a:rPr lang="en-US" dirty="0">
                <a:latin typeface="BookAntiqua"/>
              </a:rPr>
              <a:t>FORTRAN + ALGOL + COBOL</a:t>
            </a:r>
          </a:p>
          <a:p>
            <a:r>
              <a:rPr lang="en-US" dirty="0">
                <a:latin typeface="BookAntiqua"/>
              </a:rPr>
              <a:t>ALGOL 68 Rigorous successor to ALGOL 60</a:t>
            </a:r>
          </a:p>
          <a:p>
            <a:r>
              <a:rPr lang="en-US" dirty="0">
                <a:latin typeface="BookAntiqua"/>
              </a:rPr>
              <a:t>Pascal Simple successor to ALGOL 60</a:t>
            </a:r>
          </a:p>
          <a:p>
            <a:r>
              <a:rPr lang="en-US" dirty="0" err="1">
                <a:latin typeface="BookAntiqua"/>
              </a:rPr>
              <a:t>Simula</a:t>
            </a:r>
            <a:r>
              <a:rPr lang="en-US" dirty="0">
                <a:latin typeface="BookAntiqua"/>
              </a:rPr>
              <a:t> Classes, data abstraction</a:t>
            </a:r>
          </a:p>
          <a:p>
            <a:endParaRPr lang="en-US" dirty="0" smtClean="0">
              <a:latin typeface="SymbolMT"/>
            </a:endParaRPr>
          </a:p>
          <a:p>
            <a:r>
              <a:rPr lang="en-US" dirty="0" smtClean="0">
                <a:latin typeface="SymbolMT"/>
              </a:rPr>
              <a:t>• </a:t>
            </a:r>
            <a:r>
              <a:rPr lang="en-US" dirty="0">
                <a:latin typeface="BookAntiqua"/>
              </a:rPr>
              <a:t>The Generation Gap (1970-1980)</a:t>
            </a:r>
          </a:p>
          <a:p>
            <a:r>
              <a:rPr lang="en-US" dirty="0">
                <a:latin typeface="BookAntiqua"/>
              </a:rPr>
              <a:t>Many different languages were invented, but few endured</a:t>
            </a:r>
            <a:endParaRPr lang="en-US" dirty="0"/>
          </a:p>
        </p:txBody>
      </p:sp>
    </p:spTree>
    <p:extLst>
      <p:ext uri="{BB962C8B-B14F-4D97-AF65-F5344CB8AC3E}">
        <p14:creationId xmlns:p14="http://schemas.microsoft.com/office/powerpoint/2010/main" val="2319710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1075" y="2517032"/>
            <a:ext cx="6096000" cy="1754326"/>
          </a:xfrm>
          <a:prstGeom prst="rect">
            <a:avLst/>
          </a:prstGeom>
        </p:spPr>
        <p:txBody>
          <a:bodyPr>
            <a:spAutoFit/>
          </a:bodyPr>
          <a:lstStyle/>
          <a:p>
            <a:r>
              <a:rPr lang="en-US" i="1" dirty="0">
                <a:latin typeface="Times New Roman" panose="02020603050405020304" pitchFamily="18" charset="0"/>
              </a:rPr>
              <a:t>Object-oriented programming is a method of implementation in which programs are organized as</a:t>
            </a:r>
          </a:p>
          <a:p>
            <a:r>
              <a:rPr lang="en-US" i="1" dirty="0">
                <a:latin typeface="Times New Roman" panose="02020603050405020304" pitchFamily="18" charset="0"/>
              </a:rPr>
              <a:t>cooperative collections of objects, each of which represents an instance of some class, and whose</a:t>
            </a:r>
          </a:p>
          <a:p>
            <a:r>
              <a:rPr lang="en-US" i="1" dirty="0">
                <a:latin typeface="Times New Roman" panose="02020603050405020304" pitchFamily="18" charset="0"/>
              </a:rPr>
              <a:t>classes are all members of a hierarchy of classes united via inheritance relationships</a:t>
            </a:r>
            <a:endParaRPr lang="en-US" dirty="0"/>
          </a:p>
        </p:txBody>
      </p:sp>
      <p:sp>
        <p:nvSpPr>
          <p:cNvPr id="5" name="Rectangle 4"/>
          <p:cNvSpPr/>
          <p:nvPr/>
        </p:nvSpPr>
        <p:spPr>
          <a:xfrm>
            <a:off x="1156570" y="968874"/>
            <a:ext cx="3198311" cy="369332"/>
          </a:xfrm>
          <a:prstGeom prst="rect">
            <a:avLst/>
          </a:prstGeom>
        </p:spPr>
        <p:txBody>
          <a:bodyPr wrap="none">
            <a:spAutoFit/>
          </a:bodyPr>
          <a:lstStyle/>
          <a:p>
            <a:r>
              <a:rPr lang="en-US" dirty="0">
                <a:latin typeface="BookAntiqua"/>
              </a:rPr>
              <a:t>object-oriented programming </a:t>
            </a:r>
          </a:p>
        </p:txBody>
      </p:sp>
    </p:spTree>
    <p:extLst>
      <p:ext uri="{BB962C8B-B14F-4D97-AF65-F5344CB8AC3E}">
        <p14:creationId xmlns:p14="http://schemas.microsoft.com/office/powerpoint/2010/main" val="3218345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943" y="1981035"/>
            <a:ext cx="10534389" cy="3416320"/>
          </a:xfrm>
          <a:prstGeom prst="rect">
            <a:avLst/>
          </a:prstGeom>
        </p:spPr>
        <p:txBody>
          <a:bodyPr wrap="square">
            <a:spAutoFit/>
          </a:bodyPr>
          <a:lstStyle/>
          <a:p>
            <a:pPr marL="285750" indent="-285750">
              <a:buFont typeface="Wingdings" panose="05000000000000000000" pitchFamily="2" charset="2"/>
              <a:buChar char="Ø"/>
            </a:pPr>
            <a:r>
              <a:rPr lang="en-US" dirty="0">
                <a:latin typeface="BookAntiqua"/>
              </a:rPr>
              <a:t>For a language to support inheritance means that it is possible to express "is a" relationships</a:t>
            </a:r>
          </a:p>
          <a:p>
            <a:r>
              <a:rPr lang="en-US" dirty="0" smtClean="0">
                <a:latin typeface="BookAntiqua"/>
              </a:rPr>
              <a:t>     among </a:t>
            </a:r>
            <a:r>
              <a:rPr lang="en-US" dirty="0">
                <a:latin typeface="BookAntiqua"/>
              </a:rPr>
              <a:t>types, </a:t>
            </a:r>
            <a:endParaRPr lang="en-US" dirty="0" smtClean="0">
              <a:latin typeface="BookAntiqua"/>
            </a:endParaRPr>
          </a:p>
          <a:p>
            <a:pPr marL="285750" indent="-285750">
              <a:buFont typeface="Wingdings" panose="05000000000000000000" pitchFamily="2" charset="2"/>
              <a:buChar char="Ø"/>
            </a:pPr>
            <a:endParaRPr lang="en-US" dirty="0">
              <a:latin typeface="BookAntiqua"/>
            </a:endParaRPr>
          </a:p>
          <a:p>
            <a:pPr marL="285750" indent="-285750">
              <a:buFont typeface="Wingdings" panose="05000000000000000000" pitchFamily="2" charset="2"/>
              <a:buChar char="Ø"/>
            </a:pPr>
            <a:r>
              <a:rPr lang="en-US" dirty="0">
                <a:latin typeface="BookAntiqua"/>
              </a:rPr>
              <a:t>F</a:t>
            </a:r>
            <a:r>
              <a:rPr lang="en-US" dirty="0" smtClean="0">
                <a:latin typeface="BookAntiqua"/>
              </a:rPr>
              <a:t>or </a:t>
            </a:r>
            <a:r>
              <a:rPr lang="en-US" dirty="0">
                <a:latin typeface="BookAntiqua"/>
              </a:rPr>
              <a:t>example, a red rose is a kind of flower, and a flower is a kind of plant. </a:t>
            </a:r>
            <a:endParaRPr lang="en-US" dirty="0" smtClean="0">
              <a:latin typeface="BookAntiqua"/>
            </a:endParaRPr>
          </a:p>
          <a:p>
            <a:pPr marL="285750" indent="-285750">
              <a:buFont typeface="Wingdings" panose="05000000000000000000" pitchFamily="2" charset="2"/>
              <a:buChar char="Ø"/>
            </a:pPr>
            <a:endParaRPr lang="en-US" dirty="0" smtClean="0">
              <a:latin typeface="BookAntiqua"/>
            </a:endParaRPr>
          </a:p>
          <a:p>
            <a:pPr marL="285750" indent="-285750">
              <a:buFont typeface="Wingdings" panose="05000000000000000000" pitchFamily="2" charset="2"/>
              <a:buChar char="Ø"/>
            </a:pPr>
            <a:r>
              <a:rPr lang="en-US" dirty="0" smtClean="0">
                <a:latin typeface="BookAntiqua"/>
              </a:rPr>
              <a:t>If a language </a:t>
            </a:r>
            <a:r>
              <a:rPr lang="en-US" dirty="0">
                <a:latin typeface="BookAntiqua"/>
              </a:rPr>
              <a:t>does not provide direct support for inheritance, then it is not object-oriented.</a:t>
            </a:r>
          </a:p>
          <a:p>
            <a:pPr marL="285750" indent="-285750">
              <a:buFont typeface="Wingdings" panose="05000000000000000000" pitchFamily="2" charset="2"/>
              <a:buChar char="Ø"/>
            </a:pPr>
            <a:endParaRPr lang="en-US" dirty="0" smtClean="0">
              <a:latin typeface="BookAntiqua"/>
            </a:endParaRPr>
          </a:p>
          <a:p>
            <a:pPr marL="285750" indent="-285750">
              <a:buFont typeface="Wingdings" panose="05000000000000000000" pitchFamily="2" charset="2"/>
              <a:buChar char="Ø"/>
            </a:pPr>
            <a:r>
              <a:rPr lang="en-US" dirty="0" smtClean="0">
                <a:latin typeface="BookAntiqua"/>
              </a:rPr>
              <a:t>We define such  </a:t>
            </a:r>
            <a:r>
              <a:rPr lang="en-US" dirty="0">
                <a:latin typeface="BookAntiqua"/>
              </a:rPr>
              <a:t>languages by calling them </a:t>
            </a:r>
            <a:r>
              <a:rPr lang="en-US" i="1" dirty="0">
                <a:latin typeface="BookAntiqua-Italic"/>
              </a:rPr>
              <a:t>object-based </a:t>
            </a:r>
            <a:r>
              <a:rPr lang="en-US" dirty="0">
                <a:latin typeface="BookAntiqua"/>
              </a:rPr>
              <a:t>rather </a:t>
            </a:r>
            <a:r>
              <a:rPr lang="en-US" dirty="0" smtClean="0">
                <a:latin typeface="BookAntiqua"/>
              </a:rPr>
              <a:t>than </a:t>
            </a:r>
            <a:r>
              <a:rPr lang="en-US" i="1" dirty="0" smtClean="0">
                <a:latin typeface="BookAntiqua-Italic"/>
              </a:rPr>
              <a:t>object-oriented</a:t>
            </a:r>
            <a:r>
              <a:rPr lang="en-US" dirty="0">
                <a:latin typeface="BookAntiqua"/>
              </a:rPr>
              <a:t>. </a:t>
            </a:r>
            <a:endParaRPr lang="en-US" dirty="0" smtClean="0">
              <a:latin typeface="BookAntiqua"/>
            </a:endParaRPr>
          </a:p>
          <a:p>
            <a:pPr marL="285750" indent="-285750">
              <a:buFont typeface="Wingdings" panose="05000000000000000000" pitchFamily="2" charset="2"/>
              <a:buChar char="Ø"/>
            </a:pPr>
            <a:endParaRPr lang="en-US" dirty="0">
              <a:latin typeface="BookAntiqua"/>
            </a:endParaRPr>
          </a:p>
          <a:p>
            <a:pPr marL="285750" indent="-285750">
              <a:buFont typeface="Wingdings" panose="05000000000000000000" pitchFamily="2" charset="2"/>
              <a:buChar char="Ø"/>
            </a:pPr>
            <a:r>
              <a:rPr lang="en-US" dirty="0" smtClean="0">
                <a:latin typeface="BookAntiqua"/>
              </a:rPr>
              <a:t>Under </a:t>
            </a:r>
            <a:r>
              <a:rPr lang="en-US" dirty="0">
                <a:latin typeface="BookAntiqua"/>
              </a:rPr>
              <a:t>this definition, Smalltalk, Object Pascal, C++, Eiffel, and CLOS are </a:t>
            </a:r>
            <a:r>
              <a:rPr lang="en-US" dirty="0" smtClean="0">
                <a:latin typeface="BookAntiqua"/>
              </a:rPr>
              <a:t>all object-oriented</a:t>
            </a:r>
            <a:r>
              <a:rPr lang="en-US" dirty="0">
                <a:latin typeface="BookAntiqua"/>
              </a:rPr>
              <a:t>, and Ada is object-based. </a:t>
            </a:r>
            <a:endParaRPr lang="en-US" dirty="0" smtClean="0">
              <a:latin typeface="BookAntiqua"/>
            </a:endParaRPr>
          </a:p>
          <a:p>
            <a:pPr marL="285750" indent="-285750">
              <a:buFont typeface="Wingdings" panose="05000000000000000000" pitchFamily="2" charset="2"/>
              <a:buChar char="Ø"/>
            </a:pPr>
            <a:endParaRPr lang="en-US" dirty="0">
              <a:latin typeface="BookAntiqua"/>
            </a:endParaRPr>
          </a:p>
        </p:txBody>
      </p:sp>
      <p:sp>
        <p:nvSpPr>
          <p:cNvPr id="3" name="TextBox 2"/>
          <p:cNvSpPr txBox="1"/>
          <p:nvPr/>
        </p:nvSpPr>
        <p:spPr>
          <a:xfrm>
            <a:off x="325677" y="563671"/>
            <a:ext cx="4797468" cy="369332"/>
          </a:xfrm>
          <a:prstGeom prst="rect">
            <a:avLst/>
          </a:prstGeom>
          <a:noFill/>
        </p:spPr>
        <p:txBody>
          <a:bodyPr wrap="square" rtlCol="0">
            <a:spAutoFit/>
          </a:bodyPr>
          <a:lstStyle/>
          <a:p>
            <a:r>
              <a:rPr lang="en-US" dirty="0" smtClean="0"/>
              <a:t>Object-based vs Object-oriented</a:t>
            </a:r>
            <a:endParaRPr lang="en-US" dirty="0"/>
          </a:p>
        </p:txBody>
      </p:sp>
    </p:spTree>
    <p:extLst>
      <p:ext uri="{BB962C8B-B14F-4D97-AF65-F5344CB8AC3E}">
        <p14:creationId xmlns:p14="http://schemas.microsoft.com/office/powerpoint/2010/main" val="1878579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3635" y="2628037"/>
            <a:ext cx="8686800" cy="2308324"/>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BookAntiqua"/>
              </a:rPr>
              <a:t>Procedure-oriented </a:t>
            </a:r>
            <a:r>
              <a:rPr lang="en-US" dirty="0" smtClean="0">
                <a:latin typeface="BookAntiqua"/>
                <a:sym typeface="Wingdings" panose="05000000000000000000" pitchFamily="2" charset="2"/>
              </a:rPr>
              <a:t></a:t>
            </a:r>
            <a:r>
              <a:rPr lang="en-US" dirty="0" smtClean="0">
                <a:latin typeface="BookAntiqua"/>
              </a:rPr>
              <a:t> </a:t>
            </a:r>
            <a:r>
              <a:rPr lang="en-US" dirty="0">
                <a:latin typeface="BookAntiqua"/>
              </a:rPr>
              <a:t>Algorithms</a:t>
            </a:r>
          </a:p>
          <a:p>
            <a:pPr marL="285750" indent="-285750">
              <a:buFont typeface="Wingdings" panose="05000000000000000000" pitchFamily="2" charset="2"/>
              <a:buChar char="Ø"/>
            </a:pPr>
            <a:r>
              <a:rPr lang="en-US" dirty="0" smtClean="0">
                <a:latin typeface="BookAntiqua"/>
              </a:rPr>
              <a:t>Object-oriented </a:t>
            </a:r>
            <a:r>
              <a:rPr lang="en-US" dirty="0" smtClean="0">
                <a:latin typeface="BookAntiqua"/>
                <a:sym typeface="Wingdings" panose="05000000000000000000" pitchFamily="2" charset="2"/>
              </a:rPr>
              <a:t></a:t>
            </a:r>
            <a:r>
              <a:rPr lang="en-US" dirty="0" smtClean="0">
                <a:latin typeface="BookAntiqua"/>
              </a:rPr>
              <a:t>Classes </a:t>
            </a:r>
            <a:r>
              <a:rPr lang="en-US" dirty="0">
                <a:latin typeface="BookAntiqua"/>
              </a:rPr>
              <a:t>and objects</a:t>
            </a:r>
          </a:p>
          <a:p>
            <a:pPr marL="285750" indent="-285750">
              <a:buFont typeface="Wingdings" panose="05000000000000000000" pitchFamily="2" charset="2"/>
              <a:buChar char="Ø"/>
            </a:pPr>
            <a:r>
              <a:rPr lang="en-US" dirty="0" smtClean="0">
                <a:latin typeface="BookAntiqua"/>
              </a:rPr>
              <a:t>Logic-oriented </a:t>
            </a:r>
            <a:r>
              <a:rPr lang="en-US" dirty="0" smtClean="0">
                <a:latin typeface="BookAntiqua"/>
                <a:sym typeface="Wingdings" panose="05000000000000000000" pitchFamily="2" charset="2"/>
              </a:rPr>
              <a:t></a:t>
            </a:r>
            <a:r>
              <a:rPr lang="en-US" dirty="0" smtClean="0">
                <a:latin typeface="BookAntiqua"/>
              </a:rPr>
              <a:t>Goals</a:t>
            </a:r>
            <a:r>
              <a:rPr lang="en-US" dirty="0">
                <a:latin typeface="BookAntiqua"/>
              </a:rPr>
              <a:t>, often expressed in a predicate </a:t>
            </a:r>
            <a:r>
              <a:rPr lang="en-US" dirty="0" smtClean="0">
                <a:latin typeface="BookAntiqua"/>
              </a:rPr>
              <a:t>calculus, </a:t>
            </a:r>
            <a:r>
              <a:rPr lang="en-US" dirty="0"/>
              <a:t>of which PROLOG (</a:t>
            </a:r>
            <a:r>
              <a:rPr lang="en-US" b="1" dirty="0"/>
              <a:t>programming</a:t>
            </a:r>
            <a:r>
              <a:rPr lang="en-US" dirty="0"/>
              <a:t> in </a:t>
            </a:r>
            <a:r>
              <a:rPr lang="en-US" b="1" dirty="0" smtClean="0"/>
              <a:t>logic)</a:t>
            </a:r>
            <a:endParaRPr lang="en-US" dirty="0">
              <a:latin typeface="BookAntiqua"/>
            </a:endParaRPr>
          </a:p>
          <a:p>
            <a:pPr marL="285750" indent="-285750">
              <a:buFont typeface="Wingdings" panose="05000000000000000000" pitchFamily="2" charset="2"/>
              <a:buChar char="Ø"/>
            </a:pPr>
            <a:r>
              <a:rPr lang="en-US" dirty="0" smtClean="0">
                <a:latin typeface="BookAntiqua"/>
              </a:rPr>
              <a:t>Rule-oriented </a:t>
            </a:r>
            <a:r>
              <a:rPr lang="en-US" dirty="0" smtClean="0">
                <a:latin typeface="BookAntiqua"/>
                <a:sym typeface="Wingdings" panose="05000000000000000000" pitchFamily="2" charset="2"/>
              </a:rPr>
              <a:t></a:t>
            </a:r>
            <a:r>
              <a:rPr lang="en-US" dirty="0" smtClean="0">
                <a:latin typeface="BookAntiqua"/>
              </a:rPr>
              <a:t>If-then rules  -&gt; AI, rule based ML</a:t>
            </a:r>
            <a:endParaRPr lang="en-US" dirty="0">
              <a:latin typeface="BookAntiqua"/>
            </a:endParaRPr>
          </a:p>
          <a:p>
            <a:pPr marL="285750" indent="-285750">
              <a:buFont typeface="Wingdings" panose="05000000000000000000" pitchFamily="2" charset="2"/>
              <a:buChar char="Ø"/>
            </a:pPr>
            <a:r>
              <a:rPr lang="en-US" dirty="0" smtClean="0">
                <a:latin typeface="BookAntiqua"/>
              </a:rPr>
              <a:t>Constraint-oriented </a:t>
            </a:r>
            <a:r>
              <a:rPr lang="en-US" dirty="0" smtClean="0">
                <a:latin typeface="BookAntiqua"/>
                <a:sym typeface="Wingdings" panose="05000000000000000000" pitchFamily="2" charset="2"/>
              </a:rPr>
              <a:t></a:t>
            </a:r>
            <a:r>
              <a:rPr lang="en-US" dirty="0" smtClean="0">
                <a:latin typeface="BookAntiqua"/>
              </a:rPr>
              <a:t>Invariant relationships -&gt; form of declarative programming, Prolog III</a:t>
            </a:r>
          </a:p>
          <a:p>
            <a:endParaRPr lang="en-US" dirty="0"/>
          </a:p>
        </p:txBody>
      </p:sp>
      <p:sp>
        <p:nvSpPr>
          <p:cNvPr id="3" name="Rectangle 2"/>
          <p:cNvSpPr/>
          <p:nvPr/>
        </p:nvSpPr>
        <p:spPr>
          <a:xfrm>
            <a:off x="943635" y="1190066"/>
            <a:ext cx="3916457" cy="369332"/>
          </a:xfrm>
          <a:prstGeom prst="rect">
            <a:avLst/>
          </a:prstGeom>
        </p:spPr>
        <p:txBody>
          <a:bodyPr wrap="none">
            <a:spAutoFit/>
          </a:bodyPr>
          <a:lstStyle/>
          <a:p>
            <a:r>
              <a:rPr lang="en-US" b="1" dirty="0">
                <a:latin typeface="Arial" panose="020B0604020202020204" pitchFamily="34" charset="0"/>
              </a:rPr>
              <a:t>Kinds of Programming Paradigms</a:t>
            </a:r>
            <a:endParaRPr lang="en-US" dirty="0"/>
          </a:p>
        </p:txBody>
      </p:sp>
    </p:spTree>
    <p:extLst>
      <p:ext uri="{BB962C8B-B14F-4D97-AF65-F5344CB8AC3E}">
        <p14:creationId xmlns:p14="http://schemas.microsoft.com/office/powerpoint/2010/main" val="3364317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sp>
        <p:nvSpPr>
          <p:cNvPr id="4" name="Rectangle 3"/>
          <p:cNvSpPr/>
          <p:nvPr/>
        </p:nvSpPr>
        <p:spPr>
          <a:xfrm>
            <a:off x="505217" y="1589472"/>
            <a:ext cx="10104328" cy="923330"/>
          </a:xfrm>
          <a:prstGeom prst="rect">
            <a:avLst/>
          </a:prstGeom>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rPr>
              <a:t>A physician, a civil engineer, and a computer scientist were arguing about what was the</a:t>
            </a:r>
          </a:p>
          <a:p>
            <a:r>
              <a:rPr lang="en-US" dirty="0">
                <a:latin typeface="Arial" panose="020B0604020202020204" pitchFamily="34" charset="0"/>
              </a:rPr>
              <a:t>oldest profession in the world</a:t>
            </a:r>
            <a:r>
              <a:rPr lang="en-US" dirty="0" smtClean="0">
                <a:latin typeface="Arial" panose="020B0604020202020204" pitchFamily="34" charset="0"/>
              </a:rPr>
              <a:t>.</a:t>
            </a:r>
          </a:p>
          <a:p>
            <a:r>
              <a:rPr lang="en-US" dirty="0" smtClean="0">
                <a:latin typeface="Arial" panose="020B0604020202020204" pitchFamily="34" charset="0"/>
              </a:rPr>
              <a:t>---------------------------------------------------------------------------------------------------------------------</a:t>
            </a:r>
            <a:endParaRPr lang="en-US" dirty="0"/>
          </a:p>
        </p:txBody>
      </p:sp>
      <p:sp>
        <p:nvSpPr>
          <p:cNvPr id="5" name="Rectangle 4"/>
          <p:cNvSpPr/>
          <p:nvPr/>
        </p:nvSpPr>
        <p:spPr>
          <a:xfrm>
            <a:off x="505217" y="2690336"/>
            <a:ext cx="10467583" cy="923330"/>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The physician remarked, "Weil, in the Bible, it says that God</a:t>
            </a:r>
          </a:p>
          <a:p>
            <a:r>
              <a:rPr lang="en-US" dirty="0">
                <a:latin typeface="Arial" panose="020B0604020202020204" pitchFamily="34" charset="0"/>
              </a:rPr>
              <a:t>created Eve from a rib taken out of Adam. This clearly required surgery, and so I can rightly</a:t>
            </a:r>
          </a:p>
          <a:p>
            <a:r>
              <a:rPr lang="en-US" dirty="0">
                <a:latin typeface="Arial" panose="020B0604020202020204" pitchFamily="34" charset="0"/>
              </a:rPr>
              <a:t>claim that mine is the oldest profession in the world."</a:t>
            </a:r>
            <a:endParaRPr lang="en-US" dirty="0"/>
          </a:p>
        </p:txBody>
      </p:sp>
      <p:sp>
        <p:nvSpPr>
          <p:cNvPr id="6" name="Rectangle 5"/>
          <p:cNvSpPr/>
          <p:nvPr/>
        </p:nvSpPr>
        <p:spPr>
          <a:xfrm>
            <a:off x="505217" y="3917887"/>
            <a:ext cx="10680525" cy="1200329"/>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The civil engineer interrupted, and said,</a:t>
            </a:r>
          </a:p>
          <a:p>
            <a:r>
              <a:rPr lang="en-US" dirty="0" smtClean="0">
                <a:latin typeface="Arial" panose="020B0604020202020204" pitchFamily="34" charset="0"/>
              </a:rPr>
              <a:t>"But even earlier in the book of Genesis, it states that God created the order of the heavens</a:t>
            </a:r>
          </a:p>
          <a:p>
            <a:r>
              <a:rPr lang="en-US" dirty="0" smtClean="0">
                <a:latin typeface="Arial" panose="020B0604020202020204" pitchFamily="34" charset="0"/>
              </a:rPr>
              <a:t>and the earth from out of the chaos. This was the first and certainly the most spectacular</a:t>
            </a:r>
          </a:p>
          <a:p>
            <a:r>
              <a:rPr lang="en-US" dirty="0" smtClean="0">
                <a:latin typeface="Arial" panose="020B0604020202020204" pitchFamily="34" charset="0"/>
              </a:rPr>
              <a:t>application </a:t>
            </a:r>
            <a:r>
              <a:rPr lang="en-US" dirty="0">
                <a:latin typeface="Arial" panose="020B0604020202020204" pitchFamily="34" charset="0"/>
              </a:rPr>
              <a:t>of civil engineering.</a:t>
            </a:r>
            <a:endParaRPr lang="en-US" dirty="0"/>
          </a:p>
        </p:txBody>
      </p:sp>
      <p:sp>
        <p:nvSpPr>
          <p:cNvPr id="7" name="Rectangle 6"/>
          <p:cNvSpPr/>
          <p:nvPr/>
        </p:nvSpPr>
        <p:spPr>
          <a:xfrm>
            <a:off x="505217" y="5287758"/>
            <a:ext cx="9189928"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fair doctor, you are wrong: mine is the oldest</a:t>
            </a:r>
          </a:p>
          <a:p>
            <a:r>
              <a:rPr lang="en-US" dirty="0">
                <a:latin typeface="Arial" panose="020B0604020202020204" pitchFamily="34" charset="0"/>
              </a:rPr>
              <a:t>profession in the world."</a:t>
            </a:r>
            <a:endParaRPr lang="en-US" dirty="0"/>
          </a:p>
        </p:txBody>
      </p:sp>
      <p:sp>
        <p:nvSpPr>
          <p:cNvPr id="8" name="Rectangle 7"/>
          <p:cNvSpPr/>
          <p:nvPr/>
        </p:nvSpPr>
        <p:spPr>
          <a:xfrm>
            <a:off x="505217" y="6038333"/>
            <a:ext cx="7361128"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The computer scientist leaned back in her chair, smiled, and then</a:t>
            </a:r>
          </a:p>
          <a:p>
            <a:r>
              <a:rPr lang="en-US" dirty="0">
                <a:latin typeface="Arial" panose="020B0604020202020204" pitchFamily="34" charset="0"/>
              </a:rPr>
              <a:t>said confidently, "Ah, but who do you think created the chaos?"</a:t>
            </a:r>
            <a:endParaRPr lang="en-US" dirty="0"/>
          </a:p>
        </p:txBody>
      </p:sp>
    </p:spTree>
    <p:extLst>
      <p:ext uri="{BB962C8B-B14F-4D97-AF65-F5344CB8AC3E}">
        <p14:creationId xmlns:p14="http://schemas.microsoft.com/office/powerpoint/2010/main" val="2793592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3635" y="2628037"/>
            <a:ext cx="8686800" cy="369332"/>
          </a:xfrm>
          <a:prstGeom prst="rect">
            <a:avLst/>
          </a:prstGeom>
        </p:spPr>
        <p:txBody>
          <a:bodyPr wrap="square">
            <a:spAutoFit/>
          </a:bodyPr>
          <a:lstStyle/>
          <a:p>
            <a:endParaRPr lang="en-US" dirty="0"/>
          </a:p>
        </p:txBody>
      </p:sp>
      <p:sp>
        <p:nvSpPr>
          <p:cNvPr id="5" name="Rectangle 4"/>
          <p:cNvSpPr/>
          <p:nvPr/>
        </p:nvSpPr>
        <p:spPr>
          <a:xfrm>
            <a:off x="1816100" y="1305342"/>
            <a:ext cx="7327900" cy="4524315"/>
          </a:xfrm>
          <a:prstGeom prst="rect">
            <a:avLst/>
          </a:prstGeom>
        </p:spPr>
        <p:txBody>
          <a:bodyPr wrap="square">
            <a:spAutoFit/>
          </a:bodyPr>
          <a:lstStyle/>
          <a:p>
            <a:endParaRPr lang="en-US" dirty="0"/>
          </a:p>
          <a:p>
            <a:endParaRPr lang="en-US" dirty="0"/>
          </a:p>
          <a:p>
            <a:r>
              <a:rPr lang="en-US" dirty="0"/>
              <a:t>Assembly</a:t>
            </a:r>
          </a:p>
          <a:p>
            <a:endParaRPr lang="en-US" dirty="0" smtClean="0"/>
          </a:p>
          <a:p>
            <a:r>
              <a:rPr lang="en-US" dirty="0" smtClean="0"/>
              <a:t>Procedural</a:t>
            </a:r>
            <a:endParaRPr lang="en-US" dirty="0"/>
          </a:p>
          <a:p>
            <a:r>
              <a:rPr lang="en-US" dirty="0" smtClean="0"/>
              <a:t>	Basic</a:t>
            </a:r>
            <a:endParaRPr lang="en-US" dirty="0"/>
          </a:p>
          <a:p>
            <a:r>
              <a:rPr lang="en-US" dirty="0" smtClean="0"/>
              <a:t>	C</a:t>
            </a:r>
            <a:endParaRPr lang="en-US" dirty="0"/>
          </a:p>
          <a:p>
            <a:r>
              <a:rPr lang="en-US" dirty="0"/>
              <a:t>Object-Oriented</a:t>
            </a:r>
          </a:p>
          <a:p>
            <a:r>
              <a:rPr lang="en-US" dirty="0" smtClean="0"/>
              <a:t>	C</a:t>
            </a:r>
            <a:r>
              <a:rPr lang="en-US" dirty="0"/>
              <a:t>#</a:t>
            </a:r>
          </a:p>
          <a:p>
            <a:r>
              <a:rPr lang="en-US" dirty="0" smtClean="0"/>
              <a:t>	Java</a:t>
            </a:r>
            <a:endParaRPr lang="en-US" dirty="0"/>
          </a:p>
          <a:p>
            <a:r>
              <a:rPr lang="en-US" dirty="0"/>
              <a:t>Declarative</a:t>
            </a:r>
          </a:p>
          <a:p>
            <a:r>
              <a:rPr lang="en-US" dirty="0" smtClean="0"/>
              <a:t>	Prolog</a:t>
            </a:r>
            <a:endParaRPr lang="en-US" dirty="0"/>
          </a:p>
          <a:p>
            <a:r>
              <a:rPr lang="en-US" dirty="0" smtClean="0"/>
              <a:t>	SQL</a:t>
            </a:r>
            <a:endParaRPr lang="en-US" dirty="0"/>
          </a:p>
          <a:p>
            <a:r>
              <a:rPr lang="en-US" dirty="0"/>
              <a:t>Functional</a:t>
            </a:r>
          </a:p>
          <a:p>
            <a:r>
              <a:rPr lang="en-US" dirty="0" smtClean="0"/>
              <a:t>	Lisp</a:t>
            </a:r>
            <a:endParaRPr lang="en-US" dirty="0"/>
          </a:p>
          <a:p>
            <a:r>
              <a:rPr lang="en-US" dirty="0" smtClean="0"/>
              <a:t>	Haskell</a:t>
            </a:r>
            <a:endParaRPr lang="en-US" dirty="0"/>
          </a:p>
        </p:txBody>
      </p:sp>
    </p:spTree>
    <p:extLst>
      <p:ext uri="{BB962C8B-B14F-4D97-AF65-F5344CB8AC3E}">
        <p14:creationId xmlns:p14="http://schemas.microsoft.com/office/powerpoint/2010/main" val="2859964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677" y="1779687"/>
            <a:ext cx="8780745" cy="5078313"/>
          </a:xfrm>
          <a:prstGeom prst="rect">
            <a:avLst/>
          </a:prstGeom>
        </p:spPr>
        <p:txBody>
          <a:bodyPr wrap="square">
            <a:spAutoFit/>
          </a:bodyPr>
          <a:lstStyle/>
          <a:p>
            <a:r>
              <a:rPr lang="en-US" dirty="0">
                <a:latin typeface="BookAntiqua"/>
              </a:rPr>
              <a:t>There are four major </a:t>
            </a:r>
            <a:r>
              <a:rPr lang="en-US" dirty="0" smtClean="0">
                <a:latin typeface="BookAntiqua"/>
              </a:rPr>
              <a:t>elements of </a:t>
            </a:r>
            <a:r>
              <a:rPr lang="en-US" dirty="0">
                <a:latin typeface="BookAntiqua"/>
              </a:rPr>
              <a:t>this model</a:t>
            </a:r>
            <a:r>
              <a:rPr lang="en-US" dirty="0" smtClean="0">
                <a:latin typeface="BookAntiqua"/>
              </a:rPr>
              <a:t>:</a:t>
            </a:r>
          </a:p>
          <a:p>
            <a:endParaRPr lang="en-US" dirty="0">
              <a:latin typeface="BookAntiqua"/>
            </a:endParaRPr>
          </a:p>
          <a:p>
            <a:r>
              <a:rPr lang="en-US" dirty="0">
                <a:latin typeface="SymbolMT"/>
              </a:rPr>
              <a:t>• </a:t>
            </a:r>
            <a:r>
              <a:rPr lang="en-US" dirty="0">
                <a:latin typeface="BookAntiqua"/>
              </a:rPr>
              <a:t>Abstraction</a:t>
            </a:r>
          </a:p>
          <a:p>
            <a:r>
              <a:rPr lang="en-US" dirty="0">
                <a:latin typeface="SymbolMT"/>
              </a:rPr>
              <a:t>• </a:t>
            </a:r>
            <a:r>
              <a:rPr lang="en-US" dirty="0">
                <a:latin typeface="BookAntiqua"/>
              </a:rPr>
              <a:t>Encapsulation</a:t>
            </a:r>
          </a:p>
          <a:p>
            <a:r>
              <a:rPr lang="en-US" dirty="0">
                <a:latin typeface="SymbolMT"/>
              </a:rPr>
              <a:t>• </a:t>
            </a:r>
            <a:r>
              <a:rPr lang="en-US" dirty="0">
                <a:latin typeface="BookAntiqua"/>
              </a:rPr>
              <a:t>Modularity</a:t>
            </a:r>
          </a:p>
          <a:p>
            <a:r>
              <a:rPr lang="en-US" dirty="0">
                <a:latin typeface="SymbolMT"/>
              </a:rPr>
              <a:t>• </a:t>
            </a:r>
            <a:r>
              <a:rPr lang="en-US" dirty="0">
                <a:latin typeface="BookAntiqua"/>
              </a:rPr>
              <a:t>Hierarchy</a:t>
            </a:r>
          </a:p>
          <a:p>
            <a:endParaRPr lang="en-US" dirty="0" smtClean="0">
              <a:latin typeface="BookAntiqua"/>
            </a:endParaRPr>
          </a:p>
          <a:p>
            <a:r>
              <a:rPr lang="en-US" dirty="0" smtClean="0">
                <a:latin typeface="BookAntiqua"/>
              </a:rPr>
              <a:t>By </a:t>
            </a:r>
            <a:r>
              <a:rPr lang="en-US" i="1" dirty="0">
                <a:latin typeface="BookAntiqua-Italic"/>
              </a:rPr>
              <a:t>major</a:t>
            </a:r>
            <a:r>
              <a:rPr lang="en-US" dirty="0">
                <a:latin typeface="BookAntiqua"/>
              </a:rPr>
              <a:t>, we mean that a model without any one of these elements is not object-oriented.</a:t>
            </a:r>
          </a:p>
          <a:p>
            <a:endParaRPr lang="en-US" dirty="0" smtClean="0">
              <a:latin typeface="BookAntiqua"/>
            </a:endParaRPr>
          </a:p>
          <a:p>
            <a:r>
              <a:rPr lang="en-US" dirty="0" smtClean="0">
                <a:latin typeface="BookAntiqua"/>
              </a:rPr>
              <a:t>There </a:t>
            </a:r>
            <a:r>
              <a:rPr lang="en-US" dirty="0">
                <a:latin typeface="BookAntiqua"/>
              </a:rPr>
              <a:t>are three minor elements of the object model</a:t>
            </a:r>
            <a:r>
              <a:rPr lang="en-US" dirty="0" smtClean="0">
                <a:latin typeface="BookAntiqua"/>
              </a:rPr>
              <a:t>:</a:t>
            </a:r>
          </a:p>
          <a:p>
            <a:endParaRPr lang="en-US" dirty="0">
              <a:latin typeface="BookAntiqua"/>
            </a:endParaRPr>
          </a:p>
          <a:p>
            <a:r>
              <a:rPr lang="en-US" dirty="0"/>
              <a:t>• Typing</a:t>
            </a:r>
          </a:p>
          <a:p>
            <a:r>
              <a:rPr lang="en-US" dirty="0"/>
              <a:t>• Concurrency</a:t>
            </a:r>
          </a:p>
          <a:p>
            <a:r>
              <a:rPr lang="en-US" dirty="0"/>
              <a:t>• </a:t>
            </a:r>
            <a:r>
              <a:rPr lang="en-US" dirty="0" smtClean="0"/>
              <a:t>Persistence</a:t>
            </a:r>
          </a:p>
          <a:p>
            <a:endParaRPr lang="en-US" dirty="0"/>
          </a:p>
          <a:p>
            <a:r>
              <a:rPr lang="en-US" dirty="0"/>
              <a:t>By </a:t>
            </a:r>
            <a:r>
              <a:rPr lang="en-US" i="1" dirty="0"/>
              <a:t>minor</a:t>
            </a:r>
            <a:r>
              <a:rPr lang="en-US" dirty="0"/>
              <a:t>, we mean that each of these elements is a useful, but not essential, part of the </a:t>
            </a:r>
            <a:r>
              <a:rPr lang="en-US" dirty="0" smtClean="0"/>
              <a:t>object model</a:t>
            </a:r>
            <a:r>
              <a:rPr lang="en-US" dirty="0"/>
              <a:t>.</a:t>
            </a:r>
          </a:p>
        </p:txBody>
      </p:sp>
      <p:sp>
        <p:nvSpPr>
          <p:cNvPr id="3" name="Rectangle 2"/>
          <p:cNvSpPr/>
          <p:nvPr/>
        </p:nvSpPr>
        <p:spPr>
          <a:xfrm>
            <a:off x="325677" y="697984"/>
            <a:ext cx="10183660" cy="923330"/>
          </a:xfrm>
          <a:prstGeom prst="rect">
            <a:avLst/>
          </a:prstGeom>
        </p:spPr>
        <p:txBody>
          <a:bodyPr wrap="square">
            <a:spAutoFit/>
          </a:bodyPr>
          <a:lstStyle/>
          <a:p>
            <a:r>
              <a:rPr lang="en-US" dirty="0">
                <a:latin typeface="BookAntiqua"/>
              </a:rPr>
              <a:t>Each of these styles of programming is based upon its own conceptual framework. Each</a:t>
            </a:r>
          </a:p>
          <a:p>
            <a:r>
              <a:rPr lang="en-US" dirty="0">
                <a:latin typeface="BookAntiqua"/>
              </a:rPr>
              <a:t>requires a different mindset, a different way of thinking about the problem. For all things</a:t>
            </a:r>
          </a:p>
          <a:p>
            <a:r>
              <a:rPr lang="en-US" dirty="0">
                <a:latin typeface="BookAntiqua"/>
              </a:rPr>
              <a:t>object-oriented, the conceptual framework is the object model</a:t>
            </a:r>
            <a:endParaRPr lang="en-US" dirty="0"/>
          </a:p>
        </p:txBody>
      </p:sp>
    </p:spTree>
    <p:extLst>
      <p:ext uri="{BB962C8B-B14F-4D97-AF65-F5344CB8AC3E}">
        <p14:creationId xmlns:p14="http://schemas.microsoft.com/office/powerpoint/2010/main" val="12613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529" y="563764"/>
            <a:ext cx="1467068" cy="369332"/>
          </a:xfrm>
          <a:prstGeom prst="rect">
            <a:avLst/>
          </a:prstGeom>
        </p:spPr>
        <p:txBody>
          <a:bodyPr wrap="none">
            <a:spAutoFit/>
          </a:bodyPr>
          <a:lstStyle/>
          <a:p>
            <a:r>
              <a:rPr lang="en-US" b="1" dirty="0">
                <a:latin typeface="Arial" panose="020B0604020202020204" pitchFamily="34" charset="0"/>
              </a:rPr>
              <a:t>Abstraction</a:t>
            </a:r>
            <a:endParaRPr lang="en-US" dirty="0"/>
          </a:p>
        </p:txBody>
      </p:sp>
      <p:sp>
        <p:nvSpPr>
          <p:cNvPr id="4" name="Rectangle 3"/>
          <p:cNvSpPr/>
          <p:nvPr/>
        </p:nvSpPr>
        <p:spPr>
          <a:xfrm>
            <a:off x="2784954" y="448177"/>
            <a:ext cx="6096000" cy="1477328"/>
          </a:xfrm>
          <a:prstGeom prst="rect">
            <a:avLst/>
          </a:prstGeom>
        </p:spPr>
        <p:txBody>
          <a:bodyPr>
            <a:spAutoFit/>
          </a:bodyPr>
          <a:lstStyle/>
          <a:p>
            <a:r>
              <a:rPr lang="en-US" i="1" dirty="0">
                <a:latin typeface="BookAntiqua-Italic"/>
              </a:rPr>
              <a:t>An abstraction denotes the essential characteristics of an object that distinguish it from all other</a:t>
            </a:r>
          </a:p>
          <a:p>
            <a:r>
              <a:rPr lang="en-US" i="1" dirty="0">
                <a:latin typeface="BookAntiqua-Italic"/>
              </a:rPr>
              <a:t>kinds of objects and thus provide crisply defined conceptual boundaries, relative to the perspective of</a:t>
            </a:r>
          </a:p>
          <a:p>
            <a:r>
              <a:rPr lang="en-US" i="1" dirty="0">
                <a:latin typeface="BookAntiqua-Italic"/>
              </a:rPr>
              <a:t>the viewer.</a:t>
            </a:r>
            <a:endParaRPr lang="en-US" dirty="0"/>
          </a:p>
        </p:txBody>
      </p:sp>
      <p:pic>
        <p:nvPicPr>
          <p:cNvPr id="5" name="Picture 4"/>
          <p:cNvPicPr>
            <a:picLocks noChangeAspect="1"/>
          </p:cNvPicPr>
          <p:nvPr/>
        </p:nvPicPr>
        <p:blipFill>
          <a:blip r:embed="rId2"/>
          <a:stretch>
            <a:fillRect/>
          </a:stretch>
        </p:blipFill>
        <p:spPr>
          <a:xfrm>
            <a:off x="976313" y="1925505"/>
            <a:ext cx="7904642" cy="4708657"/>
          </a:xfrm>
          <a:prstGeom prst="rect">
            <a:avLst/>
          </a:prstGeom>
        </p:spPr>
      </p:pic>
    </p:spTree>
    <p:extLst>
      <p:ext uri="{BB962C8B-B14F-4D97-AF65-F5344CB8AC3E}">
        <p14:creationId xmlns:p14="http://schemas.microsoft.com/office/powerpoint/2010/main" val="1448325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3950" y="371475"/>
            <a:ext cx="7356171" cy="6115050"/>
          </a:xfrm>
          <a:prstGeom prst="rect">
            <a:avLst/>
          </a:prstGeom>
        </p:spPr>
      </p:pic>
    </p:spTree>
    <p:extLst>
      <p:ext uri="{BB962C8B-B14F-4D97-AF65-F5344CB8AC3E}">
        <p14:creationId xmlns:p14="http://schemas.microsoft.com/office/powerpoint/2010/main" val="3508935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pPr defTabSz="914400" fontAlgn="base">
              <a:spcAft>
                <a:spcPct val="0"/>
              </a:spcAft>
            </a:pPr>
            <a:fld id="{E89624EB-09C6-44BA-94D0-106D96F7EC4A}" type="slidenum">
              <a:rPr lang="en-US" altLang="en-US">
                <a:solidFill>
                  <a:srgbClr val="000000"/>
                </a:solidFill>
              </a:rPr>
              <a:pPr defTabSz="914400" fontAlgn="base">
                <a:spcAft>
                  <a:spcPct val="0"/>
                </a:spcAft>
              </a:pPr>
              <a:t>34</a:t>
            </a:fld>
            <a:endParaRPr lang="en-US" altLang="en-US">
              <a:solidFill>
                <a:srgbClr val="000000"/>
              </a:solidFill>
            </a:endParaRPr>
          </a:p>
        </p:txBody>
      </p:sp>
      <p:sp>
        <p:nvSpPr>
          <p:cNvPr id="280578" name="Rectangle 2"/>
          <p:cNvSpPr>
            <a:spLocks noChangeArrowheads="1"/>
          </p:cNvSpPr>
          <p:nvPr/>
        </p:nvSpPr>
        <p:spPr bwMode="auto">
          <a:xfrm>
            <a:off x="1752600" y="3886200"/>
            <a:ext cx="7620000" cy="30469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pPr>
            <a:r>
              <a:rPr lang="en-US" altLang="en-US" sz="2400" b="1">
                <a:solidFill>
                  <a:srgbClr val="000000"/>
                </a:solidFill>
                <a:latin typeface="Arial" panose="020B0604020202020204" pitchFamily="34" charset="0"/>
              </a:rPr>
              <a:t>Encapsulation</a:t>
            </a:r>
          </a:p>
          <a:p>
            <a:pPr lvl="1" defTabSz="914400" eaLnBrk="0" fontAlgn="base" hangingPunct="0">
              <a:spcBef>
                <a:spcPct val="0"/>
              </a:spcBef>
              <a:spcAft>
                <a:spcPct val="0"/>
              </a:spcAft>
            </a:pPr>
            <a:r>
              <a:rPr lang="en-US" altLang="en-US" sz="2400">
                <a:solidFill>
                  <a:srgbClr val="000000"/>
                </a:solidFill>
                <a:latin typeface="Arial" panose="020B0604020202020204" pitchFamily="34" charset="0"/>
              </a:rPr>
              <a:t>a.k.a. information hiding </a:t>
            </a:r>
          </a:p>
          <a:p>
            <a:pPr defTabSz="914400" fontAlgn="base">
              <a:spcBef>
                <a:spcPct val="0"/>
              </a:spcBef>
              <a:spcAft>
                <a:spcPct val="0"/>
              </a:spcAft>
            </a:pPr>
            <a:r>
              <a:rPr lang="en-US" altLang="en-US" sz="2400">
                <a:solidFill>
                  <a:srgbClr val="000000"/>
                </a:solidFill>
                <a:latin typeface="Arial" panose="020B0604020202020204" pitchFamily="34" charset="0"/>
              </a:rPr>
              <a:t>     Objects encapsulate:</a:t>
            </a:r>
          </a:p>
          <a:p>
            <a:pPr lvl="1" defTabSz="914400" fontAlgn="base">
              <a:spcBef>
                <a:spcPct val="0"/>
              </a:spcBef>
              <a:spcAft>
                <a:spcPct val="0"/>
              </a:spcAft>
            </a:pPr>
            <a:r>
              <a:rPr lang="en-US" altLang="en-US" sz="2400">
                <a:solidFill>
                  <a:srgbClr val="000000"/>
                </a:solidFill>
                <a:latin typeface="Arial" panose="020B0604020202020204" pitchFamily="34" charset="0"/>
              </a:rPr>
              <a:t>	property 	</a:t>
            </a:r>
          </a:p>
          <a:p>
            <a:pPr lvl="1" defTabSz="914400" fontAlgn="base">
              <a:spcBef>
                <a:spcPct val="0"/>
              </a:spcBef>
              <a:spcAft>
                <a:spcPct val="0"/>
              </a:spcAft>
            </a:pPr>
            <a:r>
              <a:rPr lang="en-US" altLang="en-US" sz="2400">
                <a:solidFill>
                  <a:srgbClr val="000000"/>
                </a:solidFill>
                <a:latin typeface="Arial" panose="020B0604020202020204" pitchFamily="34" charset="0"/>
              </a:rPr>
              <a:t>	behavior as a collection of methods invoked by 	messages</a:t>
            </a:r>
          </a:p>
          <a:p>
            <a:pPr lvl="1" defTabSz="914400" fontAlgn="base">
              <a:spcBef>
                <a:spcPct val="0"/>
              </a:spcBef>
              <a:spcAft>
                <a:spcPct val="0"/>
              </a:spcAft>
            </a:pPr>
            <a:r>
              <a:rPr lang="en-US" altLang="en-US" sz="2400">
                <a:solidFill>
                  <a:srgbClr val="000000"/>
                </a:solidFill>
                <a:latin typeface="Arial" panose="020B0604020202020204" pitchFamily="34" charset="0"/>
              </a:rPr>
              <a:t>	…</a:t>
            </a:r>
            <a:r>
              <a:rPr lang="en-US" altLang="en-US" sz="2400">
                <a:solidFill>
                  <a:srgbClr val="000000"/>
                </a:solidFill>
                <a:latin typeface="Times New Roman" panose="02020603050405020304" pitchFamily="18" charset="0"/>
              </a:rPr>
              <a:t>state as a collection of instance variables</a:t>
            </a:r>
          </a:p>
          <a:p>
            <a:pPr lvl="1" defTabSz="914400" fontAlgn="base">
              <a:spcBef>
                <a:spcPct val="0"/>
              </a:spcBef>
              <a:spcAft>
                <a:spcPct val="0"/>
              </a:spcAft>
            </a:pPr>
            <a:endParaRPr lang="en-US" altLang="en-US" sz="2400">
              <a:solidFill>
                <a:srgbClr val="000000"/>
              </a:solidFill>
              <a:latin typeface="Times New Roman" panose="02020603050405020304" pitchFamily="18" charset="0"/>
            </a:endParaRPr>
          </a:p>
        </p:txBody>
      </p:sp>
      <p:sp>
        <p:nvSpPr>
          <p:cNvPr id="280579" name="Text Box 3"/>
          <p:cNvSpPr txBox="1">
            <a:spLocks noChangeArrowheads="1"/>
          </p:cNvSpPr>
          <p:nvPr/>
        </p:nvSpPr>
        <p:spPr bwMode="auto">
          <a:xfrm>
            <a:off x="1752600" y="1600200"/>
            <a:ext cx="5715000" cy="193899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0"/>
              </a:spcBef>
              <a:spcAft>
                <a:spcPct val="0"/>
              </a:spcAft>
            </a:pPr>
            <a:r>
              <a:rPr lang="en-US" altLang="en-US" sz="2400" b="1">
                <a:solidFill>
                  <a:srgbClr val="000000"/>
                </a:solidFill>
                <a:latin typeface="Arial" panose="020B0604020202020204" pitchFamily="34" charset="0"/>
              </a:rPr>
              <a:t>Abstraction</a:t>
            </a:r>
            <a:endParaRPr lang="en-US" altLang="en-US" sz="2400">
              <a:solidFill>
                <a:srgbClr val="000000"/>
              </a:solidFill>
              <a:latin typeface="Arial" panose="020B0604020202020204" pitchFamily="34" charset="0"/>
            </a:endParaRPr>
          </a:p>
          <a:p>
            <a:pPr lvl="1" defTabSz="914400" eaLnBrk="0" fontAlgn="base" hangingPunct="0">
              <a:spcBef>
                <a:spcPct val="0"/>
              </a:spcBef>
              <a:spcAft>
                <a:spcPct val="0"/>
              </a:spcAft>
            </a:pPr>
            <a:r>
              <a:rPr lang="en-US" altLang="en-US" sz="2400">
                <a:solidFill>
                  <a:srgbClr val="000000"/>
                </a:solidFill>
                <a:latin typeface="Arial" panose="020B0604020202020204" pitchFamily="34" charset="0"/>
              </a:rPr>
              <a:t>Focus on the essential</a:t>
            </a:r>
          </a:p>
          <a:p>
            <a:pPr lvl="1" defTabSz="914400" eaLnBrk="0" fontAlgn="base" hangingPunct="0">
              <a:spcBef>
                <a:spcPct val="0"/>
              </a:spcBef>
              <a:spcAft>
                <a:spcPct val="0"/>
              </a:spcAft>
            </a:pPr>
            <a:r>
              <a:rPr lang="en-US" altLang="en-US" sz="2400">
                <a:solidFill>
                  <a:srgbClr val="000000"/>
                </a:solidFill>
                <a:latin typeface="Arial" panose="020B0604020202020204" pitchFamily="34" charset="0"/>
              </a:rPr>
              <a:t>Omits tremendous amount of details</a:t>
            </a:r>
          </a:p>
          <a:p>
            <a:pPr lvl="1" defTabSz="914400" eaLnBrk="0" fontAlgn="base" hangingPunct="0">
              <a:spcBef>
                <a:spcPct val="0"/>
              </a:spcBef>
              <a:spcAft>
                <a:spcPct val="0"/>
              </a:spcAft>
            </a:pPr>
            <a:r>
              <a:rPr lang="en-US" altLang="en-US" sz="2400">
                <a:solidFill>
                  <a:srgbClr val="000000"/>
                </a:solidFill>
                <a:latin typeface="Times New Roman" panose="02020603050405020304" pitchFamily="18" charset="0"/>
              </a:rPr>
              <a:t>…Focus on  what an object “is and does”</a:t>
            </a:r>
          </a:p>
          <a:p>
            <a:pPr lvl="1" defTabSz="914400" eaLnBrk="0" fontAlgn="base" hangingPunct="0">
              <a:spcBef>
                <a:spcPct val="0"/>
              </a:spcBef>
              <a:spcAft>
                <a:spcPct val="0"/>
              </a:spcAft>
            </a:pPr>
            <a:endParaRPr lang="en-US" altLang="en-US" sz="2400">
              <a:solidFill>
                <a:srgbClr val="000000"/>
              </a:solidFill>
              <a:latin typeface="Arial" panose="020B0604020202020204" pitchFamily="34" charset="0"/>
            </a:endParaRPr>
          </a:p>
        </p:txBody>
      </p:sp>
      <p:sp>
        <p:nvSpPr>
          <p:cNvPr id="280580" name="Rectangle 4"/>
          <p:cNvSpPr>
            <a:spLocks noChangeArrowheads="1"/>
          </p:cNvSpPr>
          <p:nvPr/>
        </p:nvSpPr>
        <p:spPr bwMode="auto">
          <a:xfrm>
            <a:off x="1524000" y="228601"/>
            <a:ext cx="7772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en-US" sz="3200" b="1" i="1">
                <a:solidFill>
                  <a:srgbClr val="FFFFFF"/>
                </a:solidFill>
                <a:latin typeface="Arial" panose="020B0604020202020204" pitchFamily="34" charset="0"/>
              </a:rPr>
              <a:t>What</a:t>
            </a:r>
            <a:r>
              <a:rPr lang="en-US" altLang="en-US" sz="3200">
                <a:solidFill>
                  <a:srgbClr val="FFFFFF"/>
                </a:solidFill>
                <a:latin typeface="Arial" panose="020B0604020202020204" pitchFamily="34" charset="0"/>
              </a:rPr>
              <a:t> is Object-Orientation</a:t>
            </a:r>
          </a:p>
          <a:p>
            <a:pPr defTabSz="914400" fontAlgn="base">
              <a:spcBef>
                <a:spcPct val="0"/>
              </a:spcBef>
              <a:spcAft>
                <a:spcPct val="0"/>
              </a:spcAft>
            </a:pPr>
            <a:r>
              <a:rPr lang="en-US" altLang="en-US" sz="2400">
                <a:solidFill>
                  <a:srgbClr val="FFFFFF"/>
                </a:solidFill>
                <a:latin typeface="Arial" panose="020B0604020202020204" pitchFamily="34" charset="0"/>
              </a:rPr>
              <a:t>- Abstraction and Encapsulation</a:t>
            </a:r>
          </a:p>
        </p:txBody>
      </p:sp>
      <p:pic>
        <p:nvPicPr>
          <p:cNvPr id="280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0" y="1524000"/>
            <a:ext cx="3937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900" y="1524000"/>
            <a:ext cx="355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58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0" y="1524000"/>
            <a:ext cx="31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476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497" y="551238"/>
            <a:ext cx="1351652" cy="369332"/>
          </a:xfrm>
          <a:prstGeom prst="rect">
            <a:avLst/>
          </a:prstGeom>
        </p:spPr>
        <p:txBody>
          <a:bodyPr wrap="none">
            <a:spAutoFit/>
          </a:bodyPr>
          <a:lstStyle/>
          <a:p>
            <a:r>
              <a:rPr lang="en-US" b="1" dirty="0">
                <a:latin typeface="Arial" panose="020B0604020202020204" pitchFamily="34" charset="0"/>
              </a:rPr>
              <a:t>Modularity</a:t>
            </a:r>
            <a:endParaRPr lang="en-US" dirty="0"/>
          </a:p>
        </p:txBody>
      </p:sp>
      <p:pic>
        <p:nvPicPr>
          <p:cNvPr id="4" name="Picture 3"/>
          <p:cNvPicPr>
            <a:picLocks noChangeAspect="1"/>
          </p:cNvPicPr>
          <p:nvPr/>
        </p:nvPicPr>
        <p:blipFill>
          <a:blip r:embed="rId2"/>
          <a:stretch>
            <a:fillRect/>
          </a:stretch>
        </p:blipFill>
        <p:spPr>
          <a:xfrm>
            <a:off x="7052154" y="0"/>
            <a:ext cx="4972832" cy="6858000"/>
          </a:xfrm>
          <a:prstGeom prst="rect">
            <a:avLst/>
          </a:prstGeom>
        </p:spPr>
      </p:pic>
      <p:sp>
        <p:nvSpPr>
          <p:cNvPr id="7" name="Rectangle 6"/>
          <p:cNvSpPr/>
          <p:nvPr/>
        </p:nvSpPr>
        <p:spPr>
          <a:xfrm>
            <a:off x="1131517" y="1665312"/>
            <a:ext cx="6096000" cy="923330"/>
          </a:xfrm>
          <a:prstGeom prst="rect">
            <a:avLst/>
          </a:prstGeom>
        </p:spPr>
        <p:txBody>
          <a:bodyPr>
            <a:spAutoFit/>
          </a:bodyPr>
          <a:lstStyle/>
          <a:p>
            <a:r>
              <a:rPr lang="en-US" i="1" dirty="0">
                <a:latin typeface="Times New Roman" panose="02020603050405020304" pitchFamily="18" charset="0"/>
              </a:rPr>
              <a:t>Modularity is the property of a system that has been decomposed into a set of cohesive and loosely</a:t>
            </a:r>
          </a:p>
          <a:p>
            <a:r>
              <a:rPr lang="en-US" i="1" dirty="0">
                <a:latin typeface="Times New Roman" panose="02020603050405020304" pitchFamily="18" charset="0"/>
              </a:rPr>
              <a:t>coupled modules.</a:t>
            </a:r>
            <a:endParaRPr lang="en-US" dirty="0"/>
          </a:p>
        </p:txBody>
      </p:sp>
    </p:spTree>
    <p:extLst>
      <p:ext uri="{BB962C8B-B14F-4D97-AF65-F5344CB8AC3E}">
        <p14:creationId xmlns:p14="http://schemas.microsoft.com/office/powerpoint/2010/main" val="42564487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799" y="413452"/>
            <a:ext cx="1249060" cy="369332"/>
          </a:xfrm>
          <a:prstGeom prst="rect">
            <a:avLst/>
          </a:prstGeom>
        </p:spPr>
        <p:txBody>
          <a:bodyPr wrap="none">
            <a:spAutoFit/>
          </a:bodyPr>
          <a:lstStyle/>
          <a:p>
            <a:r>
              <a:rPr lang="en-US" b="1" dirty="0">
                <a:latin typeface="Arial" panose="020B0604020202020204" pitchFamily="34" charset="0"/>
              </a:rPr>
              <a:t>Hierarchy</a:t>
            </a:r>
            <a:endParaRPr lang="en-US" dirty="0"/>
          </a:p>
        </p:txBody>
      </p:sp>
      <p:sp>
        <p:nvSpPr>
          <p:cNvPr id="3" name="Rectangle 2"/>
          <p:cNvSpPr/>
          <p:nvPr/>
        </p:nvSpPr>
        <p:spPr>
          <a:xfrm>
            <a:off x="960329" y="2155406"/>
            <a:ext cx="4899546" cy="369332"/>
          </a:xfrm>
          <a:prstGeom prst="rect">
            <a:avLst/>
          </a:prstGeom>
        </p:spPr>
        <p:txBody>
          <a:bodyPr wrap="none">
            <a:spAutoFit/>
          </a:bodyPr>
          <a:lstStyle/>
          <a:p>
            <a:r>
              <a:rPr lang="en-US" i="1" dirty="0">
                <a:latin typeface="Times New Roman" panose="02020603050405020304" pitchFamily="18" charset="0"/>
              </a:rPr>
              <a:t>Hierarchy is a ranking or ordering of abstractions.</a:t>
            </a:r>
            <a:endParaRPr lang="en-US" dirty="0"/>
          </a:p>
        </p:txBody>
      </p:sp>
      <p:sp>
        <p:nvSpPr>
          <p:cNvPr id="7" name="Rectangle 6"/>
          <p:cNvSpPr/>
          <p:nvPr/>
        </p:nvSpPr>
        <p:spPr>
          <a:xfrm>
            <a:off x="960329" y="5473254"/>
            <a:ext cx="6096000" cy="646331"/>
          </a:xfrm>
          <a:prstGeom prst="rect">
            <a:avLst/>
          </a:prstGeom>
        </p:spPr>
        <p:txBody>
          <a:bodyPr>
            <a:spAutoFit/>
          </a:bodyPr>
          <a:lstStyle/>
          <a:p>
            <a:r>
              <a:rPr lang="en-US" dirty="0">
                <a:latin typeface="BookAntiqua"/>
              </a:rPr>
              <a:t>Inheritance </a:t>
            </a:r>
            <a:r>
              <a:rPr lang="en-US" dirty="0" smtClean="0">
                <a:latin typeface="BookAntiqua"/>
              </a:rPr>
              <a:t> </a:t>
            </a:r>
            <a:r>
              <a:rPr lang="en-US" dirty="0">
                <a:latin typeface="BookAntiqua"/>
              </a:rPr>
              <a:t>implies a generalization/specialization hierarchy</a:t>
            </a:r>
            <a:endParaRPr lang="en-US" dirty="0"/>
          </a:p>
        </p:txBody>
      </p:sp>
    </p:spTree>
    <p:extLst>
      <p:ext uri="{BB962C8B-B14F-4D97-AF65-F5344CB8AC3E}">
        <p14:creationId xmlns:p14="http://schemas.microsoft.com/office/powerpoint/2010/main" val="3459168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04" y="780665"/>
            <a:ext cx="9753600" cy="677108"/>
          </a:xfrm>
          <a:prstGeom prst="rect">
            <a:avLst/>
          </a:prstGeom>
        </p:spPr>
        <p:txBody>
          <a:bodyPr wrap="square">
            <a:spAutoFit/>
          </a:bodyPr>
          <a:lstStyle/>
          <a:p>
            <a:r>
              <a:rPr lang="en-US" sz="2000" b="1" dirty="0">
                <a:latin typeface="Arial" panose="020B0604020202020204" pitchFamily="34" charset="0"/>
              </a:rPr>
              <a:t>Typing</a:t>
            </a:r>
          </a:p>
          <a:p>
            <a:endParaRPr lang="en-US" b="1" dirty="0" smtClean="0">
              <a:latin typeface="Arial" panose="020B0604020202020204" pitchFamily="34" charset="0"/>
            </a:endParaRPr>
          </a:p>
        </p:txBody>
      </p:sp>
      <p:sp>
        <p:nvSpPr>
          <p:cNvPr id="3" name="Rectangle 2"/>
          <p:cNvSpPr/>
          <p:nvPr/>
        </p:nvSpPr>
        <p:spPr>
          <a:xfrm>
            <a:off x="617951" y="2014644"/>
            <a:ext cx="6096000" cy="1200329"/>
          </a:xfrm>
          <a:prstGeom prst="rect">
            <a:avLst/>
          </a:prstGeom>
        </p:spPr>
        <p:txBody>
          <a:bodyPr>
            <a:spAutoFit/>
          </a:bodyPr>
          <a:lstStyle/>
          <a:p>
            <a:r>
              <a:rPr lang="en-US" i="1" dirty="0">
                <a:latin typeface="Times New Roman" panose="02020603050405020304" pitchFamily="18" charset="0"/>
              </a:rPr>
              <a:t>Typing is the enforcement Of the class of an object, such, that objects of different types may not be</a:t>
            </a:r>
          </a:p>
          <a:p>
            <a:r>
              <a:rPr lang="en-US" i="1" dirty="0">
                <a:latin typeface="Times New Roman" panose="02020603050405020304" pitchFamily="18" charset="0"/>
              </a:rPr>
              <a:t>interchanged, or at the most, they may be interchanged only in very restricted ways.</a:t>
            </a:r>
            <a:endParaRPr lang="en-US" dirty="0"/>
          </a:p>
        </p:txBody>
      </p:sp>
      <p:sp>
        <p:nvSpPr>
          <p:cNvPr id="6" name="Rectangle 5"/>
          <p:cNvSpPr/>
          <p:nvPr/>
        </p:nvSpPr>
        <p:spPr>
          <a:xfrm>
            <a:off x="617951" y="5536690"/>
            <a:ext cx="5540812" cy="369332"/>
          </a:xfrm>
          <a:prstGeom prst="rect">
            <a:avLst/>
          </a:prstGeom>
        </p:spPr>
        <p:txBody>
          <a:bodyPr wrap="none">
            <a:spAutoFit/>
          </a:bodyPr>
          <a:lstStyle/>
          <a:p>
            <a:r>
              <a:rPr lang="en-US" b="1" dirty="0">
                <a:latin typeface="Arial" panose="020B0604020202020204" pitchFamily="34" charset="0"/>
              </a:rPr>
              <a:t>Examples of Typing: Static and Dynamic Binding</a:t>
            </a:r>
            <a:endParaRPr lang="en-US" dirty="0"/>
          </a:p>
        </p:txBody>
      </p:sp>
    </p:spTree>
    <p:extLst>
      <p:ext uri="{BB962C8B-B14F-4D97-AF65-F5344CB8AC3E}">
        <p14:creationId xmlns:p14="http://schemas.microsoft.com/office/powerpoint/2010/main" val="24444093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9525"/>
            <a:ext cx="9963150" cy="6877050"/>
          </a:xfrm>
          <a:prstGeom prst="rect">
            <a:avLst/>
          </a:prstGeom>
        </p:spPr>
      </p:pic>
    </p:spTree>
    <p:extLst>
      <p:ext uri="{BB962C8B-B14F-4D97-AF65-F5344CB8AC3E}">
        <p14:creationId xmlns:p14="http://schemas.microsoft.com/office/powerpoint/2010/main" val="7323226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100" y="563764"/>
            <a:ext cx="1608133" cy="369332"/>
          </a:xfrm>
          <a:prstGeom prst="rect">
            <a:avLst/>
          </a:prstGeom>
        </p:spPr>
        <p:txBody>
          <a:bodyPr wrap="none">
            <a:spAutoFit/>
          </a:bodyPr>
          <a:lstStyle/>
          <a:p>
            <a:r>
              <a:rPr lang="en-US" b="1" dirty="0">
                <a:latin typeface="Arial" panose="020B0604020202020204" pitchFamily="34" charset="0"/>
              </a:rPr>
              <a:t>Concurrency</a:t>
            </a:r>
            <a:endParaRPr lang="en-US" dirty="0"/>
          </a:p>
        </p:txBody>
      </p:sp>
      <p:sp>
        <p:nvSpPr>
          <p:cNvPr id="3" name="Rectangle 2"/>
          <p:cNvSpPr/>
          <p:nvPr/>
        </p:nvSpPr>
        <p:spPr>
          <a:xfrm>
            <a:off x="668055" y="1220512"/>
            <a:ext cx="10580317" cy="2308324"/>
          </a:xfrm>
          <a:prstGeom prst="rect">
            <a:avLst/>
          </a:prstGeom>
        </p:spPr>
        <p:txBody>
          <a:bodyPr wrap="square">
            <a:spAutoFit/>
          </a:bodyPr>
          <a:lstStyle/>
          <a:p>
            <a:pPr marL="285750" indent="-285750">
              <a:buFont typeface="Wingdings" panose="05000000000000000000" pitchFamily="2" charset="2"/>
              <a:buChar char="Ø"/>
            </a:pPr>
            <a:r>
              <a:rPr lang="en-US" b="1" dirty="0">
                <a:latin typeface="Arial" panose="020B0604020202020204" pitchFamily="34" charset="0"/>
              </a:rPr>
              <a:t>The Meaning of Concurrency </a:t>
            </a:r>
            <a:r>
              <a:rPr lang="en-US" dirty="0">
                <a:latin typeface="BookAntiqua"/>
              </a:rPr>
              <a:t>For certain kinds of problems, an automated system may</a:t>
            </a:r>
          </a:p>
          <a:p>
            <a:r>
              <a:rPr lang="en-US" dirty="0" smtClean="0">
                <a:latin typeface="BookAntiqua"/>
              </a:rPr>
              <a:t>     have </a:t>
            </a:r>
            <a:r>
              <a:rPr lang="en-US" dirty="0">
                <a:latin typeface="BookAntiqua"/>
              </a:rPr>
              <a:t>to handle many different events simultaneously. </a:t>
            </a:r>
            <a:endParaRPr lang="en-US" dirty="0" smtClean="0">
              <a:latin typeface="BookAntiqua"/>
            </a:endParaRPr>
          </a:p>
          <a:p>
            <a:pPr marL="285750" indent="-285750">
              <a:buFont typeface="Wingdings" panose="05000000000000000000" pitchFamily="2" charset="2"/>
              <a:buChar char="Ø"/>
            </a:pPr>
            <a:endParaRPr lang="en-US" dirty="0" smtClean="0">
              <a:latin typeface="BookAntiqua"/>
            </a:endParaRPr>
          </a:p>
          <a:p>
            <a:pPr marL="285750" indent="-285750">
              <a:buFont typeface="Wingdings" panose="05000000000000000000" pitchFamily="2" charset="2"/>
              <a:buChar char="Ø"/>
            </a:pPr>
            <a:r>
              <a:rPr lang="en-US" dirty="0" smtClean="0">
                <a:latin typeface="BookAntiqua"/>
              </a:rPr>
              <a:t>Other </a:t>
            </a:r>
            <a:r>
              <a:rPr lang="en-US" dirty="0">
                <a:latin typeface="BookAntiqua"/>
              </a:rPr>
              <a:t>problems may involve so </a:t>
            </a:r>
            <a:r>
              <a:rPr lang="en-US" dirty="0" smtClean="0">
                <a:latin typeface="BookAntiqua"/>
              </a:rPr>
              <a:t>much computation </a:t>
            </a:r>
            <a:r>
              <a:rPr lang="en-US" dirty="0">
                <a:latin typeface="BookAntiqua"/>
              </a:rPr>
              <a:t>that they exceed the capacity of any single processor. </a:t>
            </a:r>
            <a:endParaRPr lang="en-US" dirty="0" smtClean="0">
              <a:latin typeface="BookAntiqua"/>
            </a:endParaRPr>
          </a:p>
          <a:p>
            <a:pPr marL="285750" indent="-285750">
              <a:buFont typeface="Wingdings" panose="05000000000000000000" pitchFamily="2" charset="2"/>
              <a:buChar char="Ø"/>
            </a:pPr>
            <a:endParaRPr lang="en-US" dirty="0">
              <a:latin typeface="BookAntiqua"/>
            </a:endParaRPr>
          </a:p>
          <a:p>
            <a:pPr marL="285750" indent="-285750">
              <a:buFont typeface="Wingdings" panose="05000000000000000000" pitchFamily="2" charset="2"/>
              <a:buChar char="Ø"/>
            </a:pPr>
            <a:r>
              <a:rPr lang="en-US" dirty="0" smtClean="0">
                <a:latin typeface="BookAntiqua"/>
              </a:rPr>
              <a:t>In </a:t>
            </a:r>
            <a:r>
              <a:rPr lang="en-US" dirty="0">
                <a:latin typeface="BookAntiqua"/>
              </a:rPr>
              <a:t>each of these cases, it </a:t>
            </a:r>
            <a:r>
              <a:rPr lang="en-US" dirty="0" smtClean="0">
                <a:latin typeface="BookAntiqua"/>
              </a:rPr>
              <a:t>is natural </a:t>
            </a:r>
            <a:r>
              <a:rPr lang="en-US" dirty="0">
                <a:latin typeface="BookAntiqua"/>
              </a:rPr>
              <a:t>to consider using a distributed set of computers for the target implementation or </a:t>
            </a:r>
            <a:r>
              <a:rPr lang="en-US" dirty="0" smtClean="0">
                <a:latin typeface="BookAntiqua"/>
              </a:rPr>
              <a:t>to use </a:t>
            </a:r>
            <a:r>
              <a:rPr lang="en-US" dirty="0">
                <a:latin typeface="BookAntiqua"/>
              </a:rPr>
              <a:t>processors capable of multitasking.</a:t>
            </a:r>
            <a:endParaRPr lang="en-US" dirty="0"/>
          </a:p>
        </p:txBody>
      </p:sp>
    </p:spTree>
    <p:extLst>
      <p:ext uri="{BB962C8B-B14F-4D97-AF65-F5344CB8AC3E}">
        <p14:creationId xmlns:p14="http://schemas.microsoft.com/office/powerpoint/2010/main" val="964824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t>
            </a:r>
            <a:r>
              <a:rPr lang="en-US" dirty="0" smtClean="0"/>
              <a:t>omplexity</a:t>
            </a:r>
            <a:endParaRPr lang="en-US" dirty="0"/>
          </a:p>
        </p:txBody>
      </p:sp>
      <p:sp>
        <p:nvSpPr>
          <p:cNvPr id="4" name="Content Placeholder 3"/>
          <p:cNvSpPr>
            <a:spLocks noGrp="1"/>
          </p:cNvSpPr>
          <p:nvPr>
            <p:ph idx="1"/>
          </p:nvPr>
        </p:nvSpPr>
        <p:spPr/>
        <p:txBody>
          <a:bodyPr>
            <a:normAutofit/>
          </a:bodyPr>
          <a:lstStyle/>
          <a:p>
            <a:r>
              <a:rPr lang="en-US" dirty="0"/>
              <a:t>A dying star on the verge of </a:t>
            </a:r>
            <a:r>
              <a:rPr lang="en-US" dirty="0" smtClean="0"/>
              <a:t>collapse</a:t>
            </a:r>
          </a:p>
          <a:p>
            <a:r>
              <a:rPr lang="en-US" dirty="0"/>
              <a:t>A</a:t>
            </a:r>
            <a:r>
              <a:rPr lang="en-US" dirty="0" smtClean="0"/>
              <a:t> </a:t>
            </a:r>
            <a:r>
              <a:rPr lang="en-US" dirty="0"/>
              <a:t>child learning how to </a:t>
            </a:r>
            <a:r>
              <a:rPr lang="en-US" dirty="0" smtClean="0"/>
              <a:t>read</a:t>
            </a:r>
          </a:p>
          <a:p>
            <a:r>
              <a:rPr lang="en-US" dirty="0"/>
              <a:t>W</a:t>
            </a:r>
            <a:r>
              <a:rPr lang="en-US" dirty="0" smtClean="0"/>
              <a:t>hite blood </a:t>
            </a:r>
            <a:r>
              <a:rPr lang="en-US" dirty="0"/>
              <a:t>cells </a:t>
            </a:r>
            <a:r>
              <a:rPr lang="en-US" dirty="0" smtClean="0"/>
              <a:t>rushing to </a:t>
            </a:r>
            <a:r>
              <a:rPr lang="en-US" dirty="0"/>
              <a:t>attack a </a:t>
            </a:r>
            <a:r>
              <a:rPr lang="en-US" dirty="0" smtClean="0"/>
              <a:t>virus</a:t>
            </a:r>
          </a:p>
          <a:p>
            <a:r>
              <a:rPr lang="en-US" dirty="0"/>
              <a:t>Software may also involve elements of great </a:t>
            </a:r>
            <a:r>
              <a:rPr lang="en-US" dirty="0" smtClean="0"/>
              <a:t>complexity</a:t>
            </a:r>
          </a:p>
          <a:p>
            <a:pPr marL="0" indent="0">
              <a:buNone/>
            </a:pPr>
            <a:endParaRPr lang="en-US" dirty="0" smtClean="0"/>
          </a:p>
        </p:txBody>
      </p:sp>
    </p:spTree>
    <p:extLst>
      <p:ext uri="{BB962C8B-B14F-4D97-AF65-F5344CB8AC3E}">
        <p14:creationId xmlns:p14="http://schemas.microsoft.com/office/powerpoint/2010/main" val="17530879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9688" y="517351"/>
            <a:ext cx="5516998" cy="5848350"/>
          </a:xfrm>
          <a:prstGeom prst="rect">
            <a:avLst/>
          </a:prstGeom>
        </p:spPr>
      </p:pic>
      <p:sp>
        <p:nvSpPr>
          <p:cNvPr id="3" name="Rectangle 2"/>
          <p:cNvSpPr/>
          <p:nvPr/>
        </p:nvSpPr>
        <p:spPr>
          <a:xfrm>
            <a:off x="6096000" y="1120676"/>
            <a:ext cx="6096000" cy="3416320"/>
          </a:xfrm>
          <a:prstGeom prst="rect">
            <a:avLst/>
          </a:prstGeom>
        </p:spPr>
        <p:txBody>
          <a:bodyPr>
            <a:spAutoFit/>
          </a:bodyPr>
          <a:lstStyle/>
          <a:p>
            <a:r>
              <a:rPr lang="en-US" i="1" dirty="0" smtClean="0">
                <a:latin typeface="BookAntiqua-Italic"/>
              </a:rPr>
              <a:t>    Heavyweight</a:t>
            </a:r>
            <a:endParaRPr lang="en-US" i="1" dirty="0">
              <a:latin typeface="BookAntiqua-Italic"/>
            </a:endParaRPr>
          </a:p>
          <a:p>
            <a:pPr marL="285750" indent="-285750">
              <a:buFont typeface="Wingdings" panose="05000000000000000000" pitchFamily="2" charset="2"/>
              <a:buChar char="Ø"/>
            </a:pPr>
            <a:r>
              <a:rPr lang="en-US" i="1" dirty="0">
                <a:latin typeface="BookAntiqua-Italic"/>
              </a:rPr>
              <a:t>process </a:t>
            </a:r>
            <a:r>
              <a:rPr lang="en-US" dirty="0">
                <a:latin typeface="BookAntiqua"/>
              </a:rPr>
              <a:t>is one that is typically independently </a:t>
            </a:r>
            <a:r>
              <a:rPr lang="en-US" dirty="0" smtClean="0">
                <a:latin typeface="BookAntiqua"/>
              </a:rPr>
              <a:t>managed by </a:t>
            </a:r>
            <a:r>
              <a:rPr lang="en-US" dirty="0">
                <a:latin typeface="BookAntiqua"/>
              </a:rPr>
              <a:t>the target operating system, and so</a:t>
            </a:r>
          </a:p>
          <a:p>
            <a:r>
              <a:rPr lang="en-US" dirty="0" smtClean="0">
                <a:latin typeface="BookAntiqua"/>
              </a:rPr>
              <a:t>     encompasses </a:t>
            </a:r>
            <a:r>
              <a:rPr lang="en-US" dirty="0">
                <a:latin typeface="BookAntiqua"/>
              </a:rPr>
              <a:t>its own address space. </a:t>
            </a:r>
            <a:endParaRPr lang="en-US" dirty="0" smtClean="0">
              <a:latin typeface="BookAntiqua"/>
            </a:endParaRPr>
          </a:p>
          <a:p>
            <a:pPr marL="285750" indent="-285750">
              <a:buFont typeface="Wingdings" panose="05000000000000000000" pitchFamily="2" charset="2"/>
              <a:buChar char="Ø"/>
            </a:pPr>
            <a:endParaRPr lang="en-US" dirty="0">
              <a:latin typeface="BookAntiqua"/>
            </a:endParaRPr>
          </a:p>
          <a:p>
            <a:r>
              <a:rPr lang="en-US" dirty="0" smtClean="0">
                <a:latin typeface="BookAntiqua"/>
              </a:rPr>
              <a:t>      </a:t>
            </a:r>
            <a:r>
              <a:rPr lang="en-US" i="1" dirty="0">
                <a:latin typeface="BookAntiqua-Italic"/>
              </a:rPr>
              <a:t>L</a:t>
            </a:r>
            <a:r>
              <a:rPr lang="en-US" i="1" dirty="0" smtClean="0">
                <a:latin typeface="BookAntiqua-Italic"/>
              </a:rPr>
              <a:t>ightweight </a:t>
            </a:r>
          </a:p>
          <a:p>
            <a:pPr marL="285750" indent="-285750">
              <a:buFont typeface="Wingdings" panose="05000000000000000000" pitchFamily="2" charset="2"/>
              <a:buChar char="Ø"/>
            </a:pPr>
            <a:r>
              <a:rPr lang="en-US" i="1" dirty="0" smtClean="0">
                <a:latin typeface="BookAntiqua-Italic"/>
              </a:rPr>
              <a:t>process </a:t>
            </a:r>
            <a:r>
              <a:rPr lang="en-US" dirty="0">
                <a:latin typeface="BookAntiqua"/>
              </a:rPr>
              <a:t>usually lives within a single</a:t>
            </a:r>
          </a:p>
          <a:p>
            <a:r>
              <a:rPr lang="en-US" dirty="0" smtClean="0">
                <a:latin typeface="BookAntiqua"/>
              </a:rPr>
              <a:t>operating </a:t>
            </a:r>
            <a:r>
              <a:rPr lang="en-US" dirty="0">
                <a:latin typeface="BookAntiqua"/>
              </a:rPr>
              <a:t>system process along with other lightweight </a:t>
            </a:r>
            <a:r>
              <a:rPr lang="en-US" dirty="0" smtClean="0">
                <a:latin typeface="BookAntiqua"/>
              </a:rPr>
              <a:t>processes</a:t>
            </a:r>
            <a:r>
              <a:rPr lang="en-US" dirty="0">
                <a:latin typeface="BookAntiqua"/>
              </a:rPr>
              <a:t>, which share the same</a:t>
            </a:r>
          </a:p>
          <a:p>
            <a:r>
              <a:rPr lang="en-US" dirty="0">
                <a:latin typeface="BookAntiqua"/>
              </a:rPr>
              <a:t>address space</a:t>
            </a:r>
            <a:r>
              <a:rPr lang="en-US" dirty="0" smtClean="0">
                <a:latin typeface="BookAntiqua"/>
              </a:rPr>
              <a:t>.</a:t>
            </a:r>
          </a:p>
          <a:p>
            <a:pPr marL="285750" indent="-285750">
              <a:buFont typeface="Wingdings" panose="05000000000000000000" pitchFamily="2" charset="2"/>
              <a:buChar char="Ø"/>
            </a:pPr>
            <a:endParaRPr lang="en-US" dirty="0">
              <a:latin typeface="BookAntiqua"/>
            </a:endParaRPr>
          </a:p>
          <a:p>
            <a:pPr marL="285750" indent="-285750">
              <a:buFont typeface="Wingdings" panose="05000000000000000000" pitchFamily="2" charset="2"/>
              <a:buChar char="Ø"/>
            </a:pPr>
            <a:r>
              <a:rPr lang="en-US" dirty="0" smtClean="0">
                <a:latin typeface="BookAntiqua"/>
              </a:rPr>
              <a:t>IPC</a:t>
            </a:r>
            <a:endParaRPr lang="en-US" dirty="0"/>
          </a:p>
        </p:txBody>
      </p:sp>
    </p:spTree>
    <p:extLst>
      <p:ext uri="{BB962C8B-B14F-4D97-AF65-F5344CB8AC3E}">
        <p14:creationId xmlns:p14="http://schemas.microsoft.com/office/powerpoint/2010/main" val="1597756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435" y="325770"/>
            <a:ext cx="1479892" cy="369332"/>
          </a:xfrm>
          <a:prstGeom prst="rect">
            <a:avLst/>
          </a:prstGeom>
        </p:spPr>
        <p:txBody>
          <a:bodyPr wrap="none">
            <a:spAutoFit/>
          </a:bodyPr>
          <a:lstStyle/>
          <a:p>
            <a:r>
              <a:rPr lang="en-US" b="1" dirty="0">
                <a:latin typeface="Arial" panose="020B0604020202020204" pitchFamily="34" charset="0"/>
              </a:rPr>
              <a:t>Persistence</a:t>
            </a:r>
            <a:endParaRPr lang="en-US" dirty="0"/>
          </a:p>
        </p:txBody>
      </p:sp>
      <p:sp>
        <p:nvSpPr>
          <p:cNvPr id="3" name="Rectangle 2"/>
          <p:cNvSpPr/>
          <p:nvPr/>
        </p:nvSpPr>
        <p:spPr>
          <a:xfrm>
            <a:off x="671320" y="1601999"/>
            <a:ext cx="6096000" cy="1477328"/>
          </a:xfrm>
          <a:prstGeom prst="rect">
            <a:avLst/>
          </a:prstGeom>
        </p:spPr>
        <p:txBody>
          <a:bodyPr>
            <a:spAutoFit/>
          </a:bodyPr>
          <a:lstStyle/>
          <a:p>
            <a:r>
              <a:rPr lang="en-US" dirty="0">
                <a:latin typeface="BookAntiqua"/>
              </a:rPr>
              <a:t>An object in software takes up some amount of space and exists for a particular amount of</a:t>
            </a:r>
          </a:p>
          <a:p>
            <a:r>
              <a:rPr lang="en-US" dirty="0">
                <a:latin typeface="BookAntiqua"/>
              </a:rPr>
              <a:t>time</a:t>
            </a:r>
            <a:r>
              <a:rPr lang="en-US" dirty="0" smtClean="0">
                <a:latin typeface="BookAntiqua"/>
              </a:rPr>
              <a:t>.</a:t>
            </a:r>
          </a:p>
          <a:p>
            <a:endParaRPr lang="en-US" dirty="0">
              <a:latin typeface="BookAntiqua"/>
            </a:endParaRPr>
          </a:p>
          <a:p>
            <a:endParaRPr lang="en-US" dirty="0"/>
          </a:p>
        </p:txBody>
      </p:sp>
      <p:pic>
        <p:nvPicPr>
          <p:cNvPr id="5" name="Picture 4"/>
          <p:cNvPicPr>
            <a:picLocks noChangeAspect="1"/>
          </p:cNvPicPr>
          <p:nvPr/>
        </p:nvPicPr>
        <p:blipFill>
          <a:blip r:embed="rId2"/>
          <a:stretch>
            <a:fillRect/>
          </a:stretch>
        </p:blipFill>
        <p:spPr>
          <a:xfrm>
            <a:off x="6341435" y="0"/>
            <a:ext cx="5245140" cy="6858000"/>
          </a:xfrm>
          <a:prstGeom prst="rect">
            <a:avLst/>
          </a:prstGeom>
        </p:spPr>
      </p:pic>
    </p:spTree>
    <p:extLst>
      <p:ext uri="{BB962C8B-B14F-4D97-AF65-F5344CB8AC3E}">
        <p14:creationId xmlns:p14="http://schemas.microsoft.com/office/powerpoint/2010/main" val="394452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8237" y="0"/>
            <a:ext cx="9915525" cy="6958012"/>
          </a:xfrm>
          <a:prstGeom prst="rect">
            <a:avLst/>
          </a:prstGeom>
        </p:spPr>
      </p:pic>
    </p:spTree>
    <p:extLst>
      <p:ext uri="{BB962C8B-B14F-4D97-AF65-F5344CB8AC3E}">
        <p14:creationId xmlns:p14="http://schemas.microsoft.com/office/powerpoint/2010/main" val="3548205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9102" y="1067647"/>
            <a:ext cx="6753225" cy="4371975"/>
          </a:xfrm>
          <a:prstGeom prst="rect">
            <a:avLst/>
          </a:prstGeom>
        </p:spPr>
      </p:pic>
      <p:sp>
        <p:nvSpPr>
          <p:cNvPr id="3" name="TextBox 2"/>
          <p:cNvSpPr txBox="1"/>
          <p:nvPr/>
        </p:nvSpPr>
        <p:spPr>
          <a:xfrm>
            <a:off x="1716066" y="5862181"/>
            <a:ext cx="3194137" cy="369332"/>
          </a:xfrm>
          <a:prstGeom prst="rect">
            <a:avLst/>
          </a:prstGeom>
          <a:noFill/>
        </p:spPr>
        <p:txBody>
          <a:bodyPr wrap="square" rtlCol="0">
            <a:spAutoFit/>
          </a:bodyPr>
          <a:lstStyle/>
          <a:p>
            <a:r>
              <a:rPr lang="en-US" dirty="0" smtClean="0"/>
              <a:t>Class Diagram</a:t>
            </a:r>
            <a:endParaRPr lang="en-US" dirty="0"/>
          </a:p>
        </p:txBody>
      </p:sp>
    </p:spTree>
    <p:extLst>
      <p:ext uri="{BB962C8B-B14F-4D97-AF65-F5344CB8AC3E}">
        <p14:creationId xmlns:p14="http://schemas.microsoft.com/office/powerpoint/2010/main" val="263776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pPr defTabSz="914400" fontAlgn="base">
              <a:spcAft>
                <a:spcPct val="0"/>
              </a:spcAft>
            </a:pPr>
            <a:fld id="{33291416-3BAD-459D-893D-AA3B295213CA}" type="slidenum">
              <a:rPr lang="en-US" altLang="en-US">
                <a:solidFill>
                  <a:srgbClr val="000000"/>
                </a:solidFill>
              </a:rPr>
              <a:pPr defTabSz="914400" fontAlgn="base">
                <a:spcAft>
                  <a:spcPct val="0"/>
                </a:spcAft>
              </a:pPr>
              <a:t>44</a:t>
            </a:fld>
            <a:endParaRPr lang="en-US" altLang="en-US">
              <a:solidFill>
                <a:srgbClr val="000000"/>
              </a:solidFill>
            </a:endParaRPr>
          </a:p>
        </p:txBody>
      </p:sp>
      <p:sp>
        <p:nvSpPr>
          <p:cNvPr id="220162" name="Rectangle 2"/>
          <p:cNvSpPr>
            <a:spLocks noGrp="1" noChangeArrowheads="1"/>
          </p:cNvSpPr>
          <p:nvPr>
            <p:ph type="title"/>
          </p:nvPr>
        </p:nvSpPr>
        <p:spPr/>
        <p:txBody>
          <a:bodyPr/>
          <a:lstStyle/>
          <a:p>
            <a:r>
              <a:rPr lang="en-US" altLang="en-US" sz="3800" b="1"/>
              <a:t>What is Object-Orientation?</a:t>
            </a:r>
            <a:r>
              <a:rPr lang="en-US" altLang="en-US" sz="3800"/>
              <a:t/>
            </a:r>
            <a:br>
              <a:rPr lang="en-US" altLang="en-US" sz="3800"/>
            </a:br>
            <a:r>
              <a:rPr lang="en-US" altLang="en-US" sz="2400"/>
              <a:t>- Class</a:t>
            </a:r>
          </a:p>
        </p:txBody>
      </p:sp>
      <p:sp>
        <p:nvSpPr>
          <p:cNvPr id="220164" name="Rectangle 4"/>
          <p:cNvSpPr>
            <a:spLocks noGrp="1" noChangeArrowheads="1"/>
          </p:cNvSpPr>
          <p:nvPr>
            <p:ph type="body" idx="1"/>
          </p:nvPr>
        </p:nvSpPr>
        <p:spPr>
          <a:xfrm>
            <a:off x="1905000" y="4038600"/>
            <a:ext cx="8305800" cy="2819400"/>
          </a:xfrm>
          <a:solidFill>
            <a:srgbClr val="FFFF99"/>
          </a:solidFill>
          <a:ln/>
        </p:spPr>
        <p:txBody>
          <a:bodyPr/>
          <a:lstStyle/>
          <a:p>
            <a:pPr>
              <a:lnSpc>
                <a:spcPct val="80000"/>
              </a:lnSpc>
            </a:pPr>
            <a:r>
              <a:rPr lang="en-US" altLang="en-US" sz="1800" b="1" dirty="0">
                <a:solidFill>
                  <a:srgbClr val="3333CC"/>
                </a:solidFill>
              </a:rPr>
              <a:t>What is </a:t>
            </a:r>
            <a:r>
              <a:rPr lang="en-US" altLang="en-US" sz="1800" b="1" i="1" dirty="0">
                <a:solidFill>
                  <a:srgbClr val="3333CC"/>
                </a:solidFill>
              </a:rPr>
              <a:t>CLASS</a:t>
            </a:r>
            <a:r>
              <a:rPr lang="en-US" altLang="en-US" sz="1800" b="1" dirty="0">
                <a:solidFill>
                  <a:srgbClr val="3333CC"/>
                </a:solidFill>
              </a:rPr>
              <a:t>?</a:t>
            </a:r>
          </a:p>
          <a:p>
            <a:pPr lvl="1">
              <a:lnSpc>
                <a:spcPct val="80000"/>
              </a:lnSpc>
            </a:pPr>
            <a:r>
              <a:rPr lang="en-US" altLang="en-US" sz="1600" dirty="0"/>
              <a:t>a collection of objects that share common properties, attributes, behavior and semantics, in general. 		</a:t>
            </a:r>
            <a:endParaRPr lang="en-US" altLang="en-US" sz="1600" b="1" i="1" dirty="0">
              <a:solidFill>
                <a:srgbClr val="FF0000"/>
              </a:solidFill>
            </a:endParaRPr>
          </a:p>
          <a:p>
            <a:pPr lvl="1">
              <a:lnSpc>
                <a:spcPct val="80000"/>
              </a:lnSpc>
              <a:buFont typeface="Wingdings" panose="05000000000000000000" pitchFamily="2" charset="2"/>
              <a:buNone/>
            </a:pPr>
            <a:endParaRPr lang="en-US" altLang="en-US" sz="1600" b="1" i="1" dirty="0">
              <a:solidFill>
                <a:srgbClr val="FF0000"/>
              </a:solidFill>
            </a:endParaRPr>
          </a:p>
          <a:p>
            <a:pPr lvl="1">
              <a:lnSpc>
                <a:spcPct val="80000"/>
              </a:lnSpc>
            </a:pPr>
            <a:r>
              <a:rPr lang="en-US" altLang="en-US" sz="1600" dirty="0"/>
              <a:t>A collection of objects with the same data structure (attributes, state variables) and behavior (function/code/operations) in the solution space.</a:t>
            </a:r>
          </a:p>
          <a:p>
            <a:pPr lvl="1">
              <a:lnSpc>
                <a:spcPct val="80000"/>
              </a:lnSpc>
            </a:pPr>
            <a:endParaRPr lang="en-US" altLang="en-US" sz="1600" dirty="0"/>
          </a:p>
          <a:p>
            <a:pPr>
              <a:lnSpc>
                <a:spcPct val="80000"/>
              </a:lnSpc>
            </a:pPr>
            <a:r>
              <a:rPr lang="en-US" altLang="en-US" sz="1800" b="1" dirty="0">
                <a:solidFill>
                  <a:srgbClr val="3333CC"/>
                </a:solidFill>
              </a:rPr>
              <a:t>Classification</a:t>
            </a:r>
          </a:p>
          <a:p>
            <a:pPr lvl="1">
              <a:lnSpc>
                <a:spcPct val="80000"/>
              </a:lnSpc>
            </a:pPr>
            <a:r>
              <a:rPr lang="en-US" altLang="en-US" sz="1600" dirty="0"/>
              <a:t>Grouping of common objects into a class</a:t>
            </a:r>
          </a:p>
          <a:p>
            <a:pPr>
              <a:lnSpc>
                <a:spcPct val="80000"/>
              </a:lnSpc>
            </a:pPr>
            <a:r>
              <a:rPr lang="en-US" altLang="en-US" sz="2000" dirty="0">
                <a:solidFill>
                  <a:srgbClr val="3333CC"/>
                </a:solidFill>
              </a:rPr>
              <a:t>Instantiation</a:t>
            </a:r>
            <a:r>
              <a:rPr lang="en-US" altLang="en-US" sz="1600" dirty="0"/>
              <a:t>.</a:t>
            </a:r>
          </a:p>
          <a:p>
            <a:pPr lvl="1">
              <a:lnSpc>
                <a:spcPct val="80000"/>
              </a:lnSpc>
            </a:pPr>
            <a:r>
              <a:rPr lang="en-US" altLang="en-US" sz="1600" dirty="0"/>
              <a:t>The act of creating an instance</a:t>
            </a:r>
            <a:r>
              <a:rPr lang="en-US" altLang="en-US" sz="1200" dirty="0"/>
              <a:t>.</a:t>
            </a:r>
          </a:p>
        </p:txBody>
      </p:sp>
      <p:sp>
        <p:nvSpPr>
          <p:cNvPr id="220204" name="Text Box 44"/>
          <p:cNvSpPr txBox="1">
            <a:spLocks noChangeArrowheads="1"/>
          </p:cNvSpPr>
          <p:nvPr/>
        </p:nvSpPr>
        <p:spPr bwMode="auto">
          <a:xfrm>
            <a:off x="6629401" y="1676401"/>
            <a:ext cx="1903413"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en-US" sz="1600" u="sng">
                <a:solidFill>
                  <a:srgbClr val="000000"/>
                </a:solidFill>
                <a:latin typeface="Times New Roman" panose="02020603050405020304" pitchFamily="18" charset="0"/>
              </a:rPr>
              <a:t>Class</a:t>
            </a:r>
            <a:r>
              <a:rPr lang="en-US" altLang="en-US" sz="1600">
                <a:solidFill>
                  <a:srgbClr val="000000"/>
                </a:solidFill>
                <a:latin typeface="Times New Roman" panose="02020603050405020304" pitchFamily="18" charset="0"/>
              </a:rPr>
              <a:t> Car</a:t>
            </a:r>
          </a:p>
          <a:p>
            <a:pPr defTabSz="914400" eaLnBrk="0" fontAlgn="base" hangingPunct="0">
              <a:spcBef>
                <a:spcPct val="0"/>
              </a:spcBef>
              <a:spcAft>
                <a:spcPct val="0"/>
              </a:spcAft>
            </a:pPr>
            <a:r>
              <a:rPr lang="en-US" altLang="en-US" sz="1600" u="sng">
                <a:solidFill>
                  <a:srgbClr val="000000"/>
                </a:solidFill>
                <a:latin typeface="Times New Roman" panose="02020603050405020304" pitchFamily="18" charset="0"/>
              </a:rPr>
              <a:t>Attributes</a:t>
            </a:r>
          </a:p>
          <a:p>
            <a:pPr lvl="1" defTabSz="914400" eaLnBrk="0" fontAlgn="base" hangingPunct="0">
              <a:spcBef>
                <a:spcPct val="0"/>
              </a:spcBef>
              <a:spcAft>
                <a:spcPct val="0"/>
              </a:spcAft>
              <a:buFont typeface="Wingdings" panose="05000000000000000000" pitchFamily="2" charset="2"/>
              <a:buChar char="q"/>
            </a:pPr>
            <a:r>
              <a:rPr lang="en-US" altLang="en-US" sz="1600">
                <a:solidFill>
                  <a:srgbClr val="000000"/>
                </a:solidFill>
                <a:latin typeface="Times New Roman" panose="02020603050405020304" pitchFamily="18" charset="0"/>
              </a:rPr>
              <a:t> Model</a:t>
            </a:r>
          </a:p>
          <a:p>
            <a:pPr lvl="1" defTabSz="914400" eaLnBrk="0" fontAlgn="base" hangingPunct="0">
              <a:spcBef>
                <a:spcPct val="0"/>
              </a:spcBef>
              <a:spcAft>
                <a:spcPct val="0"/>
              </a:spcAft>
              <a:buFont typeface="Wingdings" panose="05000000000000000000" pitchFamily="2" charset="2"/>
              <a:buChar char="q"/>
            </a:pPr>
            <a:r>
              <a:rPr lang="en-US" altLang="en-US" sz="1600">
                <a:solidFill>
                  <a:srgbClr val="000000"/>
                </a:solidFill>
                <a:latin typeface="Times New Roman" panose="02020603050405020304" pitchFamily="18" charset="0"/>
              </a:rPr>
              <a:t> Location</a:t>
            </a:r>
          </a:p>
          <a:p>
            <a:pPr lvl="1" defTabSz="914400" eaLnBrk="0" fontAlgn="base" hangingPunct="0">
              <a:spcBef>
                <a:spcPct val="0"/>
              </a:spcBef>
              <a:spcAft>
                <a:spcPct val="0"/>
              </a:spcAft>
              <a:buFont typeface="Wingdings" panose="05000000000000000000" pitchFamily="2" charset="2"/>
              <a:buChar char="q"/>
            </a:pPr>
            <a:r>
              <a:rPr lang="en-US" altLang="en-US" sz="1600">
                <a:solidFill>
                  <a:srgbClr val="000000"/>
                </a:solidFill>
                <a:latin typeface="Times New Roman" panose="02020603050405020304" pitchFamily="18" charset="0"/>
              </a:rPr>
              <a:t> #Wheels = 4</a:t>
            </a:r>
            <a:endParaRPr lang="en-US" altLang="en-US" sz="2400">
              <a:solidFill>
                <a:srgbClr val="000000"/>
              </a:solidFill>
              <a:latin typeface="Times New Roman" panose="02020603050405020304" pitchFamily="18" charset="0"/>
            </a:endParaRPr>
          </a:p>
          <a:p>
            <a:pPr defTabSz="914400" eaLnBrk="0" fontAlgn="base" hangingPunct="0">
              <a:spcBef>
                <a:spcPct val="0"/>
              </a:spcBef>
              <a:spcAft>
                <a:spcPct val="0"/>
              </a:spcAft>
            </a:pPr>
            <a:r>
              <a:rPr lang="en-US" altLang="en-US" sz="1600" u="sng">
                <a:solidFill>
                  <a:srgbClr val="000000"/>
                </a:solidFill>
                <a:latin typeface="Times New Roman" panose="02020603050405020304" pitchFamily="18" charset="0"/>
              </a:rPr>
              <a:t>Operations</a:t>
            </a:r>
          </a:p>
          <a:p>
            <a:pPr lvl="1" defTabSz="914400" eaLnBrk="0" fontAlgn="base" hangingPunct="0">
              <a:spcBef>
                <a:spcPct val="0"/>
              </a:spcBef>
              <a:spcAft>
                <a:spcPct val="0"/>
              </a:spcAft>
              <a:buFont typeface="Wingdings" panose="05000000000000000000" pitchFamily="2" charset="2"/>
              <a:buChar char="q"/>
            </a:pPr>
            <a:r>
              <a:rPr lang="en-US" altLang="en-US" sz="1600">
                <a:solidFill>
                  <a:srgbClr val="000000"/>
                </a:solidFill>
                <a:latin typeface="Times New Roman" panose="02020603050405020304" pitchFamily="18" charset="0"/>
              </a:rPr>
              <a:t> Start</a:t>
            </a:r>
          </a:p>
          <a:p>
            <a:pPr lvl="1" defTabSz="914400" eaLnBrk="0" fontAlgn="base" hangingPunct="0">
              <a:spcBef>
                <a:spcPct val="0"/>
              </a:spcBef>
              <a:spcAft>
                <a:spcPct val="0"/>
              </a:spcAft>
              <a:buFont typeface="Wingdings" panose="05000000000000000000" pitchFamily="2" charset="2"/>
              <a:buChar char="q"/>
            </a:pPr>
            <a:r>
              <a:rPr lang="en-US" altLang="en-US" sz="1600">
                <a:solidFill>
                  <a:srgbClr val="000000"/>
                </a:solidFill>
                <a:latin typeface="Times New Roman" panose="02020603050405020304" pitchFamily="18" charset="0"/>
              </a:rPr>
              <a:t> Accelerate</a:t>
            </a:r>
          </a:p>
        </p:txBody>
      </p:sp>
      <p:sp>
        <p:nvSpPr>
          <p:cNvPr id="220205" name="Rectangle 45"/>
          <p:cNvSpPr>
            <a:spLocks noChangeArrowheads="1"/>
          </p:cNvSpPr>
          <p:nvPr/>
        </p:nvSpPr>
        <p:spPr bwMode="auto">
          <a:xfrm>
            <a:off x="2971801" y="2398068"/>
            <a:ext cx="1522413" cy="46166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pic>
        <p:nvPicPr>
          <p:cNvPr id="220206" name="Picture 46" descr="TN00557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839" y="2432051"/>
            <a:ext cx="1246187" cy="404813"/>
          </a:xfrm>
          <a:prstGeom prst="rect">
            <a:avLst/>
          </a:prstGeom>
          <a:noFill/>
          <a:extLst>
            <a:ext uri="{909E8E84-426E-40DD-AFC4-6F175D3DCCD1}">
              <a14:hiddenFill xmlns:a14="http://schemas.microsoft.com/office/drawing/2010/main">
                <a:solidFill>
                  <a:srgbClr val="FFFFFF"/>
                </a:solidFill>
              </a14:hiddenFill>
            </a:ext>
          </a:extLst>
        </p:spPr>
      </p:pic>
      <p:pic>
        <p:nvPicPr>
          <p:cNvPr id="220207" name="Picture 47" descr="TN0054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14" y="3181351"/>
            <a:ext cx="1246187" cy="517525"/>
          </a:xfrm>
          <a:prstGeom prst="rect">
            <a:avLst/>
          </a:prstGeom>
          <a:noFill/>
          <a:extLst>
            <a:ext uri="{909E8E84-426E-40DD-AFC4-6F175D3DCCD1}">
              <a14:hiddenFill xmlns:a14="http://schemas.microsoft.com/office/drawing/2010/main">
                <a:solidFill>
                  <a:srgbClr val="FFFFFF"/>
                </a:solidFill>
              </a14:hiddenFill>
            </a:ext>
          </a:extLst>
        </p:spPr>
      </p:pic>
      <p:pic>
        <p:nvPicPr>
          <p:cNvPr id="220208" name="Picture 48" descr="TN0054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839" y="1682750"/>
            <a:ext cx="1430337" cy="350838"/>
          </a:xfrm>
          <a:prstGeom prst="rect">
            <a:avLst/>
          </a:prstGeom>
          <a:noFill/>
          <a:extLst>
            <a:ext uri="{909E8E84-426E-40DD-AFC4-6F175D3DCCD1}">
              <a14:hiddenFill xmlns:a14="http://schemas.microsoft.com/office/drawing/2010/main">
                <a:solidFill>
                  <a:srgbClr val="FFFFFF"/>
                </a:solidFill>
              </a14:hiddenFill>
            </a:ext>
          </a:extLst>
        </p:spPr>
      </p:pic>
      <p:sp>
        <p:nvSpPr>
          <p:cNvPr id="220209" name="Rectangle 49"/>
          <p:cNvSpPr>
            <a:spLocks noChangeArrowheads="1"/>
          </p:cNvSpPr>
          <p:nvPr/>
        </p:nvSpPr>
        <p:spPr bwMode="auto">
          <a:xfrm>
            <a:off x="6629400" y="2444106"/>
            <a:ext cx="1828800" cy="461665"/>
          </a:xfrm>
          <a:prstGeom prst="rect">
            <a:avLst/>
          </a:prstGeom>
          <a:noFill/>
          <a:ln w="38100" algn="ctr">
            <a:solidFill>
              <a:srgbClr val="99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10" name="Line 50"/>
          <p:cNvSpPr>
            <a:spLocks noChangeShapeType="1"/>
          </p:cNvSpPr>
          <p:nvPr/>
        </p:nvSpPr>
        <p:spPr bwMode="auto">
          <a:xfrm flipV="1">
            <a:off x="6553200" y="1981200"/>
            <a:ext cx="1905000" cy="0"/>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11" name="Line 51"/>
          <p:cNvSpPr>
            <a:spLocks noChangeShapeType="1"/>
          </p:cNvSpPr>
          <p:nvPr/>
        </p:nvSpPr>
        <p:spPr bwMode="auto">
          <a:xfrm flipV="1">
            <a:off x="6629400" y="2971801"/>
            <a:ext cx="1828800" cy="11113"/>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12" name="Line 52"/>
          <p:cNvSpPr>
            <a:spLocks noChangeShapeType="1"/>
          </p:cNvSpPr>
          <p:nvPr/>
        </p:nvSpPr>
        <p:spPr bwMode="auto">
          <a:xfrm>
            <a:off x="4778376" y="1879601"/>
            <a:ext cx="658813" cy="365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13" name="Line 53"/>
          <p:cNvSpPr>
            <a:spLocks noChangeShapeType="1"/>
          </p:cNvSpPr>
          <p:nvPr/>
        </p:nvSpPr>
        <p:spPr bwMode="auto">
          <a:xfrm>
            <a:off x="4648200" y="1981200"/>
            <a:ext cx="1676400" cy="0"/>
          </a:xfrm>
          <a:prstGeom prst="line">
            <a:avLst/>
          </a:prstGeom>
          <a:noFill/>
          <a:ln w="38100">
            <a:solidFill>
              <a:srgbClr val="99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14" name="Text Box 54"/>
          <p:cNvSpPr txBox="1">
            <a:spLocks noChangeArrowheads="1"/>
          </p:cNvSpPr>
          <p:nvPr/>
        </p:nvSpPr>
        <p:spPr bwMode="auto">
          <a:xfrm>
            <a:off x="4724400" y="16002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600">
                <a:solidFill>
                  <a:srgbClr val="9900FF"/>
                </a:solidFill>
                <a:latin typeface="Times New Roman" panose="02020603050405020304" pitchFamily="18" charset="0"/>
              </a:rPr>
              <a:t>&lt;&lt;instanceOf&gt;&gt;</a:t>
            </a:r>
          </a:p>
        </p:txBody>
      </p:sp>
      <p:sp>
        <p:nvSpPr>
          <p:cNvPr id="220221" name="Line 61"/>
          <p:cNvSpPr>
            <a:spLocks noChangeShapeType="1"/>
          </p:cNvSpPr>
          <p:nvPr/>
        </p:nvSpPr>
        <p:spPr bwMode="auto">
          <a:xfrm>
            <a:off x="4778376" y="2641601"/>
            <a:ext cx="658813" cy="365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22" name="Line 62"/>
          <p:cNvSpPr>
            <a:spLocks noChangeShapeType="1"/>
          </p:cNvSpPr>
          <p:nvPr/>
        </p:nvSpPr>
        <p:spPr bwMode="auto">
          <a:xfrm>
            <a:off x="4648200" y="2743200"/>
            <a:ext cx="1676400" cy="0"/>
          </a:xfrm>
          <a:prstGeom prst="line">
            <a:avLst/>
          </a:prstGeom>
          <a:noFill/>
          <a:ln w="38100">
            <a:solidFill>
              <a:srgbClr val="99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23" name="Text Box 63"/>
          <p:cNvSpPr txBox="1">
            <a:spLocks noChangeArrowheads="1"/>
          </p:cNvSpPr>
          <p:nvPr/>
        </p:nvSpPr>
        <p:spPr bwMode="auto">
          <a:xfrm>
            <a:off x="4724400" y="23622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600">
                <a:solidFill>
                  <a:srgbClr val="9900FF"/>
                </a:solidFill>
                <a:latin typeface="Times New Roman" panose="02020603050405020304" pitchFamily="18" charset="0"/>
              </a:rPr>
              <a:t>&lt;&lt;instanceOf&gt;&gt;</a:t>
            </a:r>
          </a:p>
        </p:txBody>
      </p:sp>
      <p:sp>
        <p:nvSpPr>
          <p:cNvPr id="220224" name="Line 64"/>
          <p:cNvSpPr>
            <a:spLocks noChangeShapeType="1"/>
          </p:cNvSpPr>
          <p:nvPr/>
        </p:nvSpPr>
        <p:spPr bwMode="auto">
          <a:xfrm>
            <a:off x="4778376" y="3403601"/>
            <a:ext cx="658813" cy="365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25" name="Line 65"/>
          <p:cNvSpPr>
            <a:spLocks noChangeShapeType="1"/>
          </p:cNvSpPr>
          <p:nvPr/>
        </p:nvSpPr>
        <p:spPr bwMode="auto">
          <a:xfrm>
            <a:off x="4648200" y="3505200"/>
            <a:ext cx="1676400" cy="0"/>
          </a:xfrm>
          <a:prstGeom prst="line">
            <a:avLst/>
          </a:prstGeom>
          <a:noFill/>
          <a:ln w="38100">
            <a:solidFill>
              <a:srgbClr val="99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220226" name="Text Box 66"/>
          <p:cNvSpPr txBox="1">
            <a:spLocks noChangeArrowheads="1"/>
          </p:cNvSpPr>
          <p:nvPr/>
        </p:nvSpPr>
        <p:spPr bwMode="auto">
          <a:xfrm>
            <a:off x="4724400" y="31242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1600">
                <a:solidFill>
                  <a:srgbClr val="9900FF"/>
                </a:solidFill>
                <a:latin typeface="Times New Roman" panose="02020603050405020304" pitchFamily="18" charset="0"/>
              </a:rPr>
              <a:t>&lt;&lt;instanceOf&gt;&gt;</a:t>
            </a:r>
          </a:p>
        </p:txBody>
      </p:sp>
    </p:spTree>
    <p:extLst>
      <p:ext uri="{BB962C8B-B14F-4D97-AF65-F5344CB8AC3E}">
        <p14:creationId xmlns:p14="http://schemas.microsoft.com/office/powerpoint/2010/main" val="3200953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pPr defTabSz="914400" fontAlgn="base">
              <a:spcAft>
                <a:spcPct val="0"/>
              </a:spcAft>
            </a:pPr>
            <a:fld id="{800B0106-7530-43D3-AA61-58553B86DFBD}" type="slidenum">
              <a:rPr lang="en-US" altLang="en-US">
                <a:solidFill>
                  <a:srgbClr val="000000"/>
                </a:solidFill>
              </a:rPr>
              <a:pPr defTabSz="914400" fontAlgn="base">
                <a:spcAft>
                  <a:spcPct val="0"/>
                </a:spcAft>
              </a:pPr>
              <a:t>45</a:t>
            </a:fld>
            <a:endParaRPr lang="en-US" altLang="en-US">
              <a:solidFill>
                <a:srgbClr val="000000"/>
              </a:solidFill>
            </a:endParaRPr>
          </a:p>
        </p:txBody>
      </p:sp>
      <p:pic>
        <p:nvPicPr>
          <p:cNvPr id="313388"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133600"/>
            <a:ext cx="36957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3382" name="Rectangle 38"/>
          <p:cNvSpPr>
            <a:spLocks noChangeArrowheads="1"/>
          </p:cNvSpPr>
          <p:nvPr/>
        </p:nvSpPr>
        <p:spPr bwMode="auto">
          <a:xfrm>
            <a:off x="2133600" y="3769668"/>
            <a:ext cx="2590800" cy="46166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50000"/>
              </a:spcBef>
              <a:spcAft>
                <a:spcPct val="0"/>
              </a:spcAft>
            </a:pPr>
            <a:endParaRPr lang="en-US" sz="2400">
              <a:solidFill>
                <a:srgbClr val="000000"/>
              </a:solidFill>
              <a:latin typeface="Times New Roman" panose="02020603050405020304" pitchFamily="18" charset="0"/>
            </a:endParaRPr>
          </a:p>
        </p:txBody>
      </p:sp>
      <p:sp>
        <p:nvSpPr>
          <p:cNvPr id="313346" name="Rectangle 2"/>
          <p:cNvSpPr>
            <a:spLocks noGrp="1" noChangeArrowheads="1"/>
          </p:cNvSpPr>
          <p:nvPr>
            <p:ph type="title"/>
          </p:nvPr>
        </p:nvSpPr>
        <p:spPr>
          <a:xfrm>
            <a:off x="1752600" y="-152400"/>
            <a:ext cx="8110538" cy="1143000"/>
          </a:xfrm>
        </p:spPr>
        <p:txBody>
          <a:bodyPr/>
          <a:lstStyle/>
          <a:p>
            <a:r>
              <a:rPr lang="en-US" altLang="en-US" sz="3800" b="1"/>
              <a:t/>
            </a:r>
            <a:br>
              <a:rPr lang="en-US" altLang="en-US" sz="3800" b="1"/>
            </a:br>
            <a:r>
              <a:rPr lang="en-US" altLang="en-US" sz="3800" b="1" i="1"/>
              <a:t>What</a:t>
            </a:r>
            <a:r>
              <a:rPr lang="en-US" altLang="en-US" sz="3800" b="1"/>
              <a:t> is Object-Orientation? </a:t>
            </a:r>
            <a:br>
              <a:rPr lang="en-US" altLang="en-US" sz="3800" b="1"/>
            </a:br>
            <a:r>
              <a:rPr lang="en-US" altLang="en-US" sz="2400" b="1"/>
              <a:t>- What is Object</a:t>
            </a:r>
            <a:r>
              <a:rPr lang="en-US" altLang="en-US" sz="3800"/>
              <a:t>?</a:t>
            </a:r>
          </a:p>
        </p:txBody>
      </p:sp>
      <p:sp>
        <p:nvSpPr>
          <p:cNvPr id="313347" name="Rectangle 3"/>
          <p:cNvSpPr>
            <a:spLocks noGrp="1" noChangeArrowheads="1"/>
          </p:cNvSpPr>
          <p:nvPr>
            <p:ph type="body" idx="1"/>
          </p:nvPr>
        </p:nvSpPr>
        <p:spPr>
          <a:xfrm>
            <a:off x="1905000" y="1295400"/>
            <a:ext cx="9144000" cy="1295400"/>
          </a:xfrm>
        </p:spPr>
        <p:txBody>
          <a:bodyPr/>
          <a:lstStyle/>
          <a:p>
            <a:pPr>
              <a:lnSpc>
                <a:spcPct val="80000"/>
              </a:lnSpc>
              <a:buFont typeface="Wingdings" panose="05000000000000000000" pitchFamily="2" charset="2"/>
              <a:buNone/>
            </a:pPr>
            <a:endParaRPr lang="en-US" altLang="en-US" sz="2000" b="1" dirty="0"/>
          </a:p>
          <a:p>
            <a:pPr>
              <a:lnSpc>
                <a:spcPct val="80000"/>
              </a:lnSpc>
            </a:pPr>
            <a:r>
              <a:rPr lang="en-US" altLang="en-US" sz="2000" dirty="0"/>
              <a:t>An "object" is anything to which a concept </a:t>
            </a:r>
            <a:r>
              <a:rPr lang="en-US" altLang="en-US" sz="2000" dirty="0" smtClean="0"/>
              <a:t>applies </a:t>
            </a:r>
            <a:endParaRPr lang="en-US" altLang="en-US" sz="2000" dirty="0"/>
          </a:p>
          <a:p>
            <a:pPr>
              <a:lnSpc>
                <a:spcPct val="80000"/>
              </a:lnSpc>
            </a:pPr>
            <a:r>
              <a:rPr lang="en-US" altLang="en-US" sz="2000" dirty="0"/>
              <a:t>Things drawn from the problem domain or solution space.</a:t>
            </a:r>
          </a:p>
          <a:p>
            <a:pPr lvl="1">
              <a:lnSpc>
                <a:spcPct val="80000"/>
              </a:lnSpc>
            </a:pPr>
            <a:r>
              <a:rPr lang="en-US" altLang="en-US" sz="1600" dirty="0"/>
              <a:t>E.g., a living person in the problem domain, a software component in the solution space.</a:t>
            </a:r>
          </a:p>
          <a:p>
            <a:pPr>
              <a:lnSpc>
                <a:spcPct val="80000"/>
              </a:lnSpc>
            </a:pPr>
            <a:endParaRPr lang="en-US" altLang="en-US" sz="1600" b="1" dirty="0"/>
          </a:p>
        </p:txBody>
      </p:sp>
      <p:sp>
        <p:nvSpPr>
          <p:cNvPr id="313348" name="Rectangle 4"/>
          <p:cNvSpPr>
            <a:spLocks noChangeArrowheads="1"/>
          </p:cNvSpPr>
          <p:nvPr/>
        </p:nvSpPr>
        <p:spPr bwMode="auto">
          <a:xfrm>
            <a:off x="1828800" y="5105400"/>
            <a:ext cx="84582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defRPr>
            </a:lvl5pPr>
            <a:lvl6pPr marL="2514600" indent="-22860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defRPr>
            </a:lvl6pPr>
            <a:lvl7pPr marL="2971800" indent="-22860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defRPr>
            </a:lvl7pPr>
            <a:lvl8pPr marL="3429000" indent="-22860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defRPr>
            </a:lvl8pPr>
            <a:lvl9pPr marL="3886200" indent="-22860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defRPr>
            </a:lvl9pPr>
          </a:lstStyle>
          <a:p>
            <a:pPr defTabSz="914400" fontAlgn="base">
              <a:lnSpc>
                <a:spcPct val="90000"/>
              </a:lnSpc>
              <a:spcAft>
                <a:spcPct val="0"/>
              </a:spcAft>
              <a:buClr>
                <a:srgbClr val="996666"/>
              </a:buClr>
              <a:buNone/>
            </a:pPr>
            <a:endParaRPr lang="en-US" altLang="en-US" sz="1800" b="1">
              <a:solidFill>
                <a:srgbClr val="000000"/>
              </a:solidFill>
            </a:endParaRPr>
          </a:p>
          <a:p>
            <a:pPr defTabSz="914400" fontAlgn="base">
              <a:lnSpc>
                <a:spcPct val="90000"/>
              </a:lnSpc>
              <a:spcAft>
                <a:spcPct val="0"/>
              </a:spcAft>
              <a:buClr>
                <a:srgbClr val="996666"/>
              </a:buClr>
            </a:pPr>
            <a:r>
              <a:rPr lang="en-US" altLang="en-US" sz="2400">
                <a:solidFill>
                  <a:srgbClr val="000000"/>
                </a:solidFill>
              </a:rPr>
              <a:t>A structure that has identity and properties and behavior</a:t>
            </a:r>
          </a:p>
          <a:p>
            <a:pPr defTabSz="914400" fontAlgn="base">
              <a:lnSpc>
                <a:spcPct val="90000"/>
              </a:lnSpc>
              <a:spcAft>
                <a:spcPct val="0"/>
              </a:spcAft>
              <a:buClr>
                <a:srgbClr val="996666"/>
              </a:buClr>
            </a:pPr>
            <a:r>
              <a:rPr lang="en-US" altLang="en-US" sz="2400">
                <a:solidFill>
                  <a:srgbClr val="000000"/>
                </a:solidFill>
              </a:rPr>
              <a:t>It is an instance of a collective concept, i.e., a </a:t>
            </a:r>
            <a:r>
              <a:rPr lang="en-US" altLang="en-US" sz="2400">
                <a:solidFill>
                  <a:srgbClr val="FF00FF"/>
                </a:solidFill>
              </a:rPr>
              <a:t>class</a:t>
            </a:r>
            <a:r>
              <a:rPr lang="en-US" altLang="en-US" sz="2400">
                <a:solidFill>
                  <a:srgbClr val="000000"/>
                </a:solidFill>
              </a:rPr>
              <a:t>.</a:t>
            </a:r>
          </a:p>
        </p:txBody>
      </p:sp>
      <p:pic>
        <p:nvPicPr>
          <p:cNvPr id="313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971800"/>
            <a:ext cx="203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3359" name="Picture 15" descr="TN0054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19601"/>
            <a:ext cx="1752600" cy="404813"/>
          </a:xfrm>
          <a:prstGeom prst="rect">
            <a:avLst/>
          </a:prstGeom>
          <a:noFill/>
          <a:extLst>
            <a:ext uri="{909E8E84-426E-40DD-AFC4-6F175D3DCCD1}">
              <a14:hiddenFill xmlns:a14="http://schemas.microsoft.com/office/drawing/2010/main">
                <a:solidFill>
                  <a:srgbClr val="FFFFFF"/>
                </a:solidFill>
              </a14:hiddenFill>
            </a:ext>
          </a:extLst>
        </p:spPr>
      </p:pic>
      <p:pic>
        <p:nvPicPr>
          <p:cNvPr id="313381" name="Picture 37" descr="j02825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971800"/>
            <a:ext cx="820738" cy="1163638"/>
          </a:xfrm>
          <a:prstGeom prst="rect">
            <a:avLst/>
          </a:prstGeom>
          <a:noFill/>
          <a:extLst>
            <a:ext uri="{909E8E84-426E-40DD-AFC4-6F175D3DCCD1}">
              <a14:hiddenFill xmlns:a14="http://schemas.microsoft.com/office/drawing/2010/main">
                <a:solidFill>
                  <a:srgbClr val="FFFFFF"/>
                </a:solidFill>
              </a14:hiddenFill>
            </a:ext>
          </a:extLst>
        </p:spPr>
      </p:pic>
      <p:pic>
        <p:nvPicPr>
          <p:cNvPr id="31338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048000"/>
            <a:ext cx="190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3385" name="Picture 41" descr="TN0054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4953000"/>
            <a:ext cx="1295400" cy="298450"/>
          </a:xfrm>
          <a:prstGeom prst="rect">
            <a:avLst/>
          </a:prstGeom>
          <a:noFill/>
          <a:extLst>
            <a:ext uri="{909E8E84-426E-40DD-AFC4-6F175D3DCCD1}">
              <a14:hiddenFill xmlns:a14="http://schemas.microsoft.com/office/drawing/2010/main">
                <a:solidFill>
                  <a:srgbClr val="FFFFFF"/>
                </a:solidFill>
              </a14:hiddenFill>
            </a:ext>
          </a:extLst>
        </p:spPr>
      </p:pic>
      <p:pic>
        <p:nvPicPr>
          <p:cNvPr id="313386" name="Picture 42" descr="j02825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1" y="3200400"/>
            <a:ext cx="75406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13389"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962401"/>
            <a:ext cx="552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339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4267201"/>
            <a:ext cx="552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4566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468" y="115042"/>
            <a:ext cx="8217074" cy="646331"/>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BookAntiqua"/>
                <a:ea typeface="+mn-ea"/>
                <a:cs typeface="+mn-cs"/>
              </a:rPr>
              <a:t>an object as a tangible entity that exhibits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ookAntiqua"/>
                <a:ea typeface="+mn-ea"/>
                <a:cs typeface="+mn-cs"/>
              </a:rPr>
              <a:t>some well-defined behavior. </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3" name="Picture 2"/>
          <p:cNvPicPr>
            <a:picLocks noChangeAspect="1"/>
          </p:cNvPicPr>
          <p:nvPr/>
        </p:nvPicPr>
        <p:blipFill>
          <a:blip r:embed="rId2"/>
          <a:stretch>
            <a:fillRect/>
          </a:stretch>
        </p:blipFill>
        <p:spPr>
          <a:xfrm>
            <a:off x="7778663" y="666626"/>
            <a:ext cx="4316162" cy="5268044"/>
          </a:xfrm>
          <a:prstGeom prst="rect">
            <a:avLst/>
          </a:prstGeom>
        </p:spPr>
      </p:pic>
      <p:sp>
        <p:nvSpPr>
          <p:cNvPr id="4" name="Rectangle 3"/>
          <p:cNvSpPr/>
          <p:nvPr/>
        </p:nvSpPr>
        <p:spPr>
          <a:xfrm>
            <a:off x="225468" y="930210"/>
            <a:ext cx="6096000" cy="1200329"/>
          </a:xfrm>
          <a:prstGeom prst="rect">
            <a:avLst/>
          </a:prstGeom>
        </p:spPr>
        <p:txBody>
          <a:bodyPr>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a:ln>
                  <a:noFill/>
                </a:ln>
                <a:solidFill>
                  <a:prstClr val="black"/>
                </a:solidFill>
                <a:effectLst/>
                <a:uLnTx/>
                <a:uFillTx/>
                <a:latin typeface="BookAntiqua-Italic"/>
                <a:ea typeface="+mn-ea"/>
                <a:cs typeface="+mn-cs"/>
              </a:rPr>
              <a:t>An object has state, behavior, and identity; the structure and behavior of similar objects are defined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BookAntiqua-Italic"/>
                <a:ea typeface="+mn-ea"/>
                <a:cs typeface="+mn-cs"/>
              </a:rPr>
              <a:t>in their common class; the terms instance and object are interchangeable.</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 name="Rectangle 4"/>
          <p:cNvSpPr/>
          <p:nvPr/>
        </p:nvSpPr>
        <p:spPr>
          <a:xfrm>
            <a:off x="225468" y="3609191"/>
            <a:ext cx="6096000" cy="954107"/>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Identity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BookAntiqua-Italic"/>
                <a:ea typeface="+mn-ea"/>
                <a:cs typeface="+mn-cs"/>
              </a:rPr>
              <a:t>“</a:t>
            </a:r>
            <a:r>
              <a:rPr kumimoji="0" lang="en-US" sz="1800" b="0" i="1" u="none" strike="noStrike" kern="1200" cap="none" spc="0" normalizeH="0" baseline="0" noProof="0" dirty="0">
                <a:ln>
                  <a:noFill/>
                </a:ln>
                <a:solidFill>
                  <a:prstClr val="black"/>
                </a:solidFill>
                <a:effectLst/>
                <a:uLnTx/>
                <a:uFillTx/>
                <a:latin typeface="BookAntiqua-Italic"/>
                <a:ea typeface="+mn-ea"/>
                <a:cs typeface="+mn-cs"/>
              </a:rPr>
              <a:t>Identity is that property of an object which distinguishes it from all other objects "</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7" name="Rectangle 6"/>
          <p:cNvSpPr/>
          <p:nvPr/>
        </p:nvSpPr>
        <p:spPr>
          <a:xfrm>
            <a:off x="240082" y="4919007"/>
            <a:ext cx="6096000" cy="1754326"/>
          </a:xfrm>
          <a:prstGeom prst="rect">
            <a:avLst/>
          </a:prstGeom>
        </p:spPr>
        <p:txBody>
          <a:bodyPr>
            <a:spAutoFit/>
          </a:bodyPr>
          <a:lstStyle/>
          <a:p>
            <a:pPr marL="285750" indent="-285750">
              <a:buFont typeface="Wingdings" panose="05000000000000000000" pitchFamily="2" charset="2"/>
              <a:buChar char="Ø"/>
            </a:pPr>
            <a:r>
              <a:rPr lang="en-US" b="1" dirty="0" smtClean="0">
                <a:latin typeface="Arial" panose="020B0604020202020204" pitchFamily="34" charset="0"/>
              </a:rPr>
              <a:t>Behavior </a:t>
            </a:r>
          </a:p>
          <a:p>
            <a:r>
              <a:rPr lang="en-US" dirty="0" smtClean="0">
                <a:latin typeface="BookAntiqua"/>
              </a:rPr>
              <a:t>No </a:t>
            </a:r>
            <a:r>
              <a:rPr lang="en-US" dirty="0">
                <a:latin typeface="BookAntiqua"/>
              </a:rPr>
              <a:t>object exists in isolation. Rather, objects are acted upon, and themselves act upon other objects. Thus, we may say </a:t>
            </a:r>
            <a:r>
              <a:rPr lang="en-US" dirty="0" smtClean="0">
                <a:latin typeface="BookAntiqua"/>
              </a:rPr>
              <a:t>that </a:t>
            </a:r>
            <a:r>
              <a:rPr lang="en-US" i="1" dirty="0" smtClean="0">
                <a:latin typeface="BookAntiqua-Italic"/>
              </a:rPr>
              <a:t>Behavior </a:t>
            </a:r>
            <a:r>
              <a:rPr lang="en-US" i="1" dirty="0">
                <a:latin typeface="BookAntiqua-Italic"/>
              </a:rPr>
              <a:t>is how an object acts and reacts, in terms of its state changes and message passing.</a:t>
            </a:r>
          </a:p>
          <a:p>
            <a:endParaRPr lang="en-US" dirty="0">
              <a:latin typeface="BookAntiqua"/>
            </a:endParaRPr>
          </a:p>
        </p:txBody>
      </p:sp>
      <p:sp>
        <p:nvSpPr>
          <p:cNvPr id="8" name="Rectangle 7"/>
          <p:cNvSpPr/>
          <p:nvPr/>
        </p:nvSpPr>
        <p:spPr>
          <a:xfrm>
            <a:off x="225468" y="2378525"/>
            <a:ext cx="6096000" cy="923330"/>
          </a:xfrm>
          <a:prstGeom prst="rect">
            <a:avLst/>
          </a:prstGeom>
        </p:spPr>
        <p:txBody>
          <a:bodyPr>
            <a:spAutoFit/>
          </a:bodyPr>
          <a:lstStyle/>
          <a:p>
            <a:pPr marL="285750" indent="-285750">
              <a:buFont typeface="Wingdings" panose="05000000000000000000" pitchFamily="2" charset="2"/>
              <a:buChar char="Ø"/>
            </a:pPr>
            <a:r>
              <a:rPr lang="en-US" i="1" dirty="0">
                <a:latin typeface="BookAntiqua-Italic"/>
              </a:rPr>
              <a:t>The </a:t>
            </a:r>
            <a:r>
              <a:rPr lang="en-US" b="1" i="1" dirty="0">
                <a:latin typeface="BookAntiqua-Italic"/>
              </a:rPr>
              <a:t>state </a:t>
            </a:r>
            <a:r>
              <a:rPr lang="en-US" i="1" dirty="0">
                <a:latin typeface="BookAntiqua-Italic"/>
              </a:rPr>
              <a:t>of an object encompasses all of the (usually static) properties of the object plus the current</a:t>
            </a:r>
          </a:p>
          <a:p>
            <a:r>
              <a:rPr lang="en-US" i="1" dirty="0">
                <a:latin typeface="BookAntiqua-Italic"/>
              </a:rPr>
              <a:t>(usually dynamic) values of each of these properties</a:t>
            </a:r>
            <a:endParaRPr lang="en-US" dirty="0"/>
          </a:p>
        </p:txBody>
      </p:sp>
    </p:spTree>
    <p:extLst>
      <p:ext uri="{BB962C8B-B14F-4D97-AF65-F5344CB8AC3E}">
        <p14:creationId xmlns:p14="http://schemas.microsoft.com/office/powerpoint/2010/main" val="15765201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731" y="715028"/>
            <a:ext cx="8048625" cy="3048000"/>
          </a:xfrm>
          <a:prstGeom prst="rect">
            <a:avLst/>
          </a:prstGeom>
        </p:spPr>
      </p:pic>
      <p:sp>
        <p:nvSpPr>
          <p:cNvPr id="3" name="Rectangle 2"/>
          <p:cNvSpPr/>
          <p:nvPr/>
        </p:nvSpPr>
        <p:spPr>
          <a:xfrm>
            <a:off x="167731" y="3903593"/>
            <a:ext cx="6096000" cy="646331"/>
          </a:xfrm>
          <a:prstGeom prst="rect">
            <a:avLst/>
          </a:prstGeom>
        </p:spPr>
        <p:txBody>
          <a:bodyPr>
            <a:spAutoFit/>
          </a:bodyPr>
          <a:lstStyle/>
          <a:p>
            <a:r>
              <a:rPr lang="en-US" dirty="0">
                <a:latin typeface="BookAntiqua"/>
              </a:rPr>
              <a:t>In the class </a:t>
            </a:r>
            <a:r>
              <a:rPr lang="en-US" sz="1100" b="1" dirty="0" err="1">
                <a:latin typeface="Arial" panose="020B0604020202020204" pitchFamily="34" charset="0"/>
              </a:rPr>
              <a:t>DisplayItem</a:t>
            </a:r>
            <a:r>
              <a:rPr lang="en-US" dirty="0">
                <a:latin typeface="BookAntiqua"/>
              </a:rPr>
              <a:t>, suppose that we define the instance variable </a:t>
            </a:r>
            <a:r>
              <a:rPr lang="en-US" sz="1100" b="1" dirty="0" err="1">
                <a:latin typeface="Arial" panose="020B0604020202020204" pitchFamily="34" charset="0"/>
              </a:rPr>
              <a:t>theCenter</a:t>
            </a:r>
            <a:endParaRPr lang="en-US" dirty="0"/>
          </a:p>
        </p:txBody>
      </p:sp>
      <p:sp>
        <p:nvSpPr>
          <p:cNvPr id="4" name="Rectangle 3"/>
          <p:cNvSpPr/>
          <p:nvPr/>
        </p:nvSpPr>
        <p:spPr>
          <a:xfrm>
            <a:off x="931099" y="4549676"/>
            <a:ext cx="12008285" cy="2308324"/>
          </a:xfrm>
          <a:prstGeom prst="rect">
            <a:avLst/>
          </a:prstGeom>
        </p:spPr>
        <p:txBody>
          <a:bodyPr wrap="square">
            <a:spAutoFit/>
          </a:bodyPr>
          <a:lstStyle/>
          <a:p>
            <a:r>
              <a:rPr lang="en-US" dirty="0">
                <a:latin typeface="BookAntiqua"/>
              </a:rPr>
              <a:t>(denoting the coordinates for the center of the displayed item), along with the following</a:t>
            </a:r>
          </a:p>
          <a:p>
            <a:r>
              <a:rPr lang="en-US" dirty="0" smtClean="0">
                <a:latin typeface="BookAntiqua"/>
              </a:rPr>
              <a:t>operations:</a:t>
            </a:r>
            <a:endParaRPr lang="en-US" dirty="0">
              <a:latin typeface="BookAntiqua"/>
            </a:endParaRPr>
          </a:p>
          <a:p>
            <a:r>
              <a:rPr lang="en-US" dirty="0">
                <a:latin typeface="SymbolMT"/>
              </a:rPr>
              <a:t>• </a:t>
            </a:r>
            <a:r>
              <a:rPr lang="en-US" dirty="0">
                <a:latin typeface="BookAntiqua"/>
              </a:rPr>
              <a:t>draw </a:t>
            </a:r>
            <a:r>
              <a:rPr lang="en-US" dirty="0" err="1">
                <a:latin typeface="BookAntiqua"/>
              </a:rPr>
              <a:t>Draw</a:t>
            </a:r>
            <a:r>
              <a:rPr lang="en-US" dirty="0">
                <a:latin typeface="BookAntiqua"/>
              </a:rPr>
              <a:t> the item.</a:t>
            </a:r>
          </a:p>
          <a:p>
            <a:r>
              <a:rPr lang="en-US" dirty="0">
                <a:latin typeface="SymbolMT"/>
              </a:rPr>
              <a:t>• </a:t>
            </a:r>
            <a:r>
              <a:rPr lang="en-US" dirty="0">
                <a:latin typeface="BookAntiqua"/>
              </a:rPr>
              <a:t>move </a:t>
            </a:r>
            <a:r>
              <a:rPr lang="en-US" dirty="0" err="1">
                <a:latin typeface="BookAntiqua"/>
              </a:rPr>
              <a:t>Move</a:t>
            </a:r>
            <a:r>
              <a:rPr lang="en-US" dirty="0">
                <a:latin typeface="BookAntiqua"/>
              </a:rPr>
              <a:t> the item.</a:t>
            </a:r>
          </a:p>
          <a:p>
            <a:r>
              <a:rPr lang="en-US" dirty="0">
                <a:latin typeface="SymbolMT"/>
              </a:rPr>
              <a:t>• </a:t>
            </a:r>
            <a:r>
              <a:rPr lang="en-US" dirty="0">
                <a:latin typeface="BookAntiqua"/>
              </a:rPr>
              <a:t>location </a:t>
            </a:r>
            <a:r>
              <a:rPr lang="en-US" dirty="0" err="1">
                <a:latin typeface="BookAntiqua"/>
              </a:rPr>
              <a:t>Retum</a:t>
            </a:r>
            <a:r>
              <a:rPr lang="en-US" dirty="0">
                <a:latin typeface="BookAntiqua"/>
              </a:rPr>
              <a:t> the location of the item.</a:t>
            </a:r>
          </a:p>
          <a:p>
            <a:r>
              <a:rPr lang="en-US" dirty="0">
                <a:latin typeface="BookAntiqua"/>
              </a:rPr>
              <a:t>The operation </a:t>
            </a:r>
            <a:r>
              <a:rPr lang="en-US" sz="1100" b="1" dirty="0">
                <a:latin typeface="Arial" panose="020B0604020202020204" pitchFamily="34" charset="0"/>
              </a:rPr>
              <a:t>location </a:t>
            </a:r>
            <a:r>
              <a:rPr lang="en-US" dirty="0">
                <a:latin typeface="BookAntiqua"/>
              </a:rPr>
              <a:t>is common to all subclasses, and therefore need not be redefined, but</a:t>
            </a:r>
          </a:p>
          <a:p>
            <a:r>
              <a:rPr lang="en-US" dirty="0">
                <a:latin typeface="BookAntiqua"/>
              </a:rPr>
              <a:t>we expect the operations </a:t>
            </a:r>
            <a:r>
              <a:rPr lang="en-US" sz="1100" b="1" dirty="0">
                <a:latin typeface="Arial" panose="020B0604020202020204" pitchFamily="34" charset="0"/>
              </a:rPr>
              <a:t>draw </a:t>
            </a:r>
            <a:r>
              <a:rPr lang="en-US" dirty="0">
                <a:latin typeface="BookAntiqua"/>
              </a:rPr>
              <a:t>and </a:t>
            </a:r>
            <a:r>
              <a:rPr lang="en-US" sz="1100" b="1" dirty="0">
                <a:latin typeface="Arial" panose="020B0604020202020204" pitchFamily="34" charset="0"/>
              </a:rPr>
              <a:t>move </a:t>
            </a:r>
            <a:r>
              <a:rPr lang="en-US" dirty="0">
                <a:latin typeface="BookAntiqua"/>
              </a:rPr>
              <a:t>to be redefined since only the subclasses know how to</a:t>
            </a:r>
          </a:p>
          <a:p>
            <a:r>
              <a:rPr lang="en-US" dirty="0">
                <a:latin typeface="BookAntiqua"/>
              </a:rPr>
              <a:t>draw and move themselves.</a:t>
            </a:r>
            <a:endParaRPr lang="en-US" dirty="0"/>
          </a:p>
        </p:txBody>
      </p:sp>
    </p:spTree>
    <p:extLst>
      <p:ext uri="{BB962C8B-B14F-4D97-AF65-F5344CB8AC3E}">
        <p14:creationId xmlns:p14="http://schemas.microsoft.com/office/powerpoint/2010/main" val="3890798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6778" y="1585214"/>
            <a:ext cx="6096000" cy="1754326"/>
          </a:xfrm>
          <a:prstGeom prst="rect">
            <a:avLst/>
          </a:prstGeom>
        </p:spPr>
        <p:txBody>
          <a:bodyPr>
            <a:spAutoFit/>
          </a:bodyPr>
          <a:lstStyle/>
          <a:p>
            <a:r>
              <a:rPr lang="en-US" dirty="0">
                <a:latin typeface="SymbolMT"/>
              </a:rPr>
              <a:t>• </a:t>
            </a:r>
            <a:r>
              <a:rPr lang="en-US" dirty="0">
                <a:latin typeface="BookAntiqua"/>
              </a:rPr>
              <a:t>Association</a:t>
            </a:r>
          </a:p>
          <a:p>
            <a:r>
              <a:rPr lang="en-US" dirty="0">
                <a:latin typeface="SymbolMT"/>
              </a:rPr>
              <a:t>• </a:t>
            </a:r>
            <a:r>
              <a:rPr lang="en-US" dirty="0">
                <a:latin typeface="BookAntiqua"/>
              </a:rPr>
              <a:t>Inheritance</a:t>
            </a:r>
          </a:p>
          <a:p>
            <a:r>
              <a:rPr lang="en-US" dirty="0">
                <a:latin typeface="SymbolMT"/>
              </a:rPr>
              <a:t>• </a:t>
            </a:r>
            <a:r>
              <a:rPr lang="en-US" dirty="0">
                <a:latin typeface="BookAntiqua"/>
              </a:rPr>
              <a:t>Aggregation</a:t>
            </a:r>
          </a:p>
          <a:p>
            <a:r>
              <a:rPr lang="en-US" dirty="0">
                <a:latin typeface="SymbolMT"/>
              </a:rPr>
              <a:t>• </a:t>
            </a:r>
            <a:r>
              <a:rPr lang="en-US" dirty="0">
                <a:latin typeface="BookAntiqua"/>
              </a:rPr>
              <a:t>Using</a:t>
            </a:r>
          </a:p>
          <a:p>
            <a:r>
              <a:rPr lang="en-US" dirty="0">
                <a:latin typeface="SymbolMT"/>
              </a:rPr>
              <a:t>• </a:t>
            </a:r>
            <a:r>
              <a:rPr lang="en-US" dirty="0">
                <a:latin typeface="BookAntiqua"/>
              </a:rPr>
              <a:t>Instantiation</a:t>
            </a:r>
          </a:p>
          <a:p>
            <a:r>
              <a:rPr lang="en-US" dirty="0">
                <a:latin typeface="SymbolMT"/>
              </a:rPr>
              <a:t>• </a:t>
            </a:r>
            <a:r>
              <a:rPr lang="en-US" dirty="0" err="1">
                <a:latin typeface="BookAntiqua"/>
              </a:rPr>
              <a:t>Metaclass</a:t>
            </a:r>
            <a:endParaRPr lang="en-US" dirty="0"/>
          </a:p>
        </p:txBody>
      </p:sp>
      <p:sp>
        <p:nvSpPr>
          <p:cNvPr id="7" name="Rectangle 6"/>
          <p:cNvSpPr/>
          <p:nvPr/>
        </p:nvSpPr>
        <p:spPr>
          <a:xfrm>
            <a:off x="782573" y="651446"/>
            <a:ext cx="2685351" cy="369332"/>
          </a:xfrm>
          <a:prstGeom prst="rect">
            <a:avLst/>
          </a:prstGeom>
        </p:spPr>
        <p:txBody>
          <a:bodyPr wrap="none">
            <a:spAutoFit/>
          </a:bodyPr>
          <a:lstStyle/>
          <a:p>
            <a:r>
              <a:rPr lang="en-US" b="1" dirty="0">
                <a:latin typeface="Arial" panose="020B0604020202020204" pitchFamily="34" charset="0"/>
              </a:rPr>
              <a:t>Kinds of Relationships</a:t>
            </a:r>
            <a:endParaRPr lang="en-US" dirty="0"/>
          </a:p>
        </p:txBody>
      </p:sp>
    </p:spTree>
    <p:extLst>
      <p:ext uri="{BB962C8B-B14F-4D97-AF65-F5344CB8AC3E}">
        <p14:creationId xmlns:p14="http://schemas.microsoft.com/office/powerpoint/2010/main" val="20713711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2502" y="2257751"/>
            <a:ext cx="8067675" cy="2066925"/>
          </a:xfrm>
          <a:prstGeom prst="rect">
            <a:avLst/>
          </a:prstGeom>
        </p:spPr>
      </p:pic>
      <p:sp>
        <p:nvSpPr>
          <p:cNvPr id="3" name="Rectangle 2"/>
          <p:cNvSpPr/>
          <p:nvPr/>
        </p:nvSpPr>
        <p:spPr>
          <a:xfrm>
            <a:off x="6688899" y="4844773"/>
            <a:ext cx="1377300" cy="369332"/>
          </a:xfrm>
          <a:prstGeom prst="rect">
            <a:avLst/>
          </a:prstGeom>
        </p:spPr>
        <p:txBody>
          <a:bodyPr wrap="none">
            <a:spAutoFit/>
          </a:bodyPr>
          <a:lstStyle/>
          <a:p>
            <a:r>
              <a:rPr lang="en-US" b="1" dirty="0">
                <a:latin typeface="Arial" panose="020B0604020202020204" pitchFamily="34" charset="0"/>
              </a:rPr>
              <a:t>Cardinality</a:t>
            </a:r>
            <a:endParaRPr lang="en-US" dirty="0"/>
          </a:p>
        </p:txBody>
      </p:sp>
      <p:sp>
        <p:nvSpPr>
          <p:cNvPr id="4" name="Rectangle 3"/>
          <p:cNvSpPr/>
          <p:nvPr/>
        </p:nvSpPr>
        <p:spPr>
          <a:xfrm>
            <a:off x="1367856" y="1002175"/>
            <a:ext cx="1364476" cy="369332"/>
          </a:xfrm>
          <a:prstGeom prst="rect">
            <a:avLst/>
          </a:prstGeom>
        </p:spPr>
        <p:txBody>
          <a:bodyPr wrap="none">
            <a:spAutoFit/>
          </a:bodyPr>
          <a:lstStyle/>
          <a:p>
            <a:r>
              <a:rPr lang="en-US" dirty="0">
                <a:latin typeface="BookAntiqua"/>
              </a:rPr>
              <a:t>Association</a:t>
            </a:r>
          </a:p>
        </p:txBody>
      </p:sp>
      <p:sp>
        <p:nvSpPr>
          <p:cNvPr id="5" name="Rectangle 4"/>
          <p:cNvSpPr/>
          <p:nvPr/>
        </p:nvSpPr>
        <p:spPr>
          <a:xfrm>
            <a:off x="6375174" y="5364870"/>
            <a:ext cx="1495922" cy="369332"/>
          </a:xfrm>
          <a:prstGeom prst="rect">
            <a:avLst/>
          </a:prstGeom>
        </p:spPr>
        <p:txBody>
          <a:bodyPr wrap="none">
            <a:spAutoFit/>
          </a:bodyPr>
          <a:lstStyle/>
          <a:p>
            <a:r>
              <a:rPr lang="en-US" dirty="0">
                <a:latin typeface="SymbolMT"/>
              </a:rPr>
              <a:t>• </a:t>
            </a:r>
            <a:r>
              <a:rPr lang="en-US" dirty="0">
                <a:latin typeface="BookAntiqua"/>
              </a:rPr>
              <a:t>One-to-one</a:t>
            </a:r>
            <a:endParaRPr lang="en-US" dirty="0"/>
          </a:p>
        </p:txBody>
      </p:sp>
      <p:sp>
        <p:nvSpPr>
          <p:cNvPr id="6" name="Rectangle 5"/>
          <p:cNvSpPr/>
          <p:nvPr/>
        </p:nvSpPr>
        <p:spPr>
          <a:xfrm>
            <a:off x="6375174" y="5884967"/>
            <a:ext cx="6096000" cy="646331"/>
          </a:xfrm>
          <a:prstGeom prst="rect">
            <a:avLst/>
          </a:prstGeom>
        </p:spPr>
        <p:txBody>
          <a:bodyPr>
            <a:spAutoFit/>
          </a:bodyPr>
          <a:lstStyle/>
          <a:p>
            <a:r>
              <a:rPr lang="en-US" dirty="0">
                <a:latin typeface="SymbolMT"/>
              </a:rPr>
              <a:t>• </a:t>
            </a:r>
            <a:r>
              <a:rPr lang="en-US" dirty="0">
                <a:latin typeface="BookAntiqua"/>
              </a:rPr>
              <a:t>One-to-many</a:t>
            </a:r>
          </a:p>
          <a:p>
            <a:r>
              <a:rPr lang="en-US" dirty="0">
                <a:latin typeface="SymbolMT"/>
              </a:rPr>
              <a:t>• </a:t>
            </a:r>
            <a:r>
              <a:rPr lang="en-US" dirty="0">
                <a:latin typeface="BookAntiqua"/>
              </a:rPr>
              <a:t>Many-to-many</a:t>
            </a:r>
            <a:endParaRPr lang="en-US" dirty="0"/>
          </a:p>
        </p:txBody>
      </p:sp>
      <p:sp>
        <p:nvSpPr>
          <p:cNvPr id="7" name="Rectangle 6"/>
          <p:cNvSpPr/>
          <p:nvPr/>
        </p:nvSpPr>
        <p:spPr>
          <a:xfrm>
            <a:off x="1239491" y="5364870"/>
            <a:ext cx="4326826" cy="369332"/>
          </a:xfrm>
          <a:prstGeom prst="rect">
            <a:avLst/>
          </a:prstGeom>
        </p:spPr>
        <p:txBody>
          <a:bodyPr wrap="none">
            <a:spAutoFit/>
          </a:bodyPr>
          <a:lstStyle/>
          <a:p>
            <a:r>
              <a:rPr lang="en-US" dirty="0">
                <a:solidFill>
                  <a:srgbClr val="212121"/>
                </a:solidFill>
                <a:latin typeface="open sans"/>
              </a:rPr>
              <a:t>Association is a “has-a” type relationship</a:t>
            </a:r>
            <a:endParaRPr lang="en-US" dirty="0"/>
          </a:p>
        </p:txBody>
      </p:sp>
    </p:spTree>
    <p:extLst>
      <p:ext uri="{BB962C8B-B14F-4D97-AF65-F5344CB8AC3E}">
        <p14:creationId xmlns:p14="http://schemas.microsoft.com/office/powerpoint/2010/main" val="3306342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804C358-F9AA-4636-B9FE-D4FECA0BBFA2}" type="slidenum">
              <a:rPr lang="en-US" altLang="en-US"/>
              <a:pPr/>
              <a:t>5</a:t>
            </a:fld>
            <a:endParaRPr lang="en-US" altLang="en-US"/>
          </a:p>
        </p:txBody>
      </p:sp>
      <p:sp>
        <p:nvSpPr>
          <p:cNvPr id="300034" name="Rectangle 2"/>
          <p:cNvSpPr>
            <a:spLocks noGrp="1" noChangeArrowheads="1"/>
          </p:cNvSpPr>
          <p:nvPr>
            <p:ph type="title"/>
          </p:nvPr>
        </p:nvSpPr>
        <p:spPr>
          <a:xfrm>
            <a:off x="1524000" y="0"/>
            <a:ext cx="8015288" cy="914400"/>
          </a:xfrm>
        </p:spPr>
        <p:txBody>
          <a:bodyPr>
            <a:normAutofit fontScale="90000"/>
          </a:bodyPr>
          <a:lstStyle/>
          <a:p>
            <a:r>
              <a:rPr lang="en-US" altLang="en-US" sz="3800" b="1"/>
              <a:t>Why Object-Oriented?</a:t>
            </a:r>
            <a:r>
              <a:rPr lang="en-US" altLang="en-US" sz="3800"/>
              <a:t/>
            </a:r>
            <a:br>
              <a:rPr lang="en-US" altLang="en-US" sz="3800"/>
            </a:br>
            <a:endParaRPr lang="en-US" altLang="en-US" sz="3800"/>
          </a:p>
        </p:txBody>
      </p:sp>
      <p:pic>
        <p:nvPicPr>
          <p:cNvPr id="300040" name="Picture 8" descr="software engineering expla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0"/>
            <a:ext cx="9144000" cy="685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52169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2087" y="238125"/>
            <a:ext cx="6053529" cy="6381750"/>
          </a:xfrm>
          <a:prstGeom prst="rect">
            <a:avLst/>
          </a:prstGeom>
        </p:spPr>
      </p:pic>
      <p:sp>
        <p:nvSpPr>
          <p:cNvPr id="4" name="Rectangle 3"/>
          <p:cNvSpPr/>
          <p:nvPr/>
        </p:nvSpPr>
        <p:spPr>
          <a:xfrm>
            <a:off x="8043631" y="269347"/>
            <a:ext cx="1415772" cy="369332"/>
          </a:xfrm>
          <a:prstGeom prst="rect">
            <a:avLst/>
          </a:prstGeom>
        </p:spPr>
        <p:txBody>
          <a:bodyPr wrap="none">
            <a:spAutoFit/>
          </a:bodyPr>
          <a:lstStyle/>
          <a:p>
            <a:r>
              <a:rPr lang="en-US" b="1" dirty="0">
                <a:latin typeface="Arial" panose="020B0604020202020204" pitchFamily="34" charset="0"/>
              </a:rPr>
              <a:t>Inheritance</a:t>
            </a:r>
            <a:endParaRPr lang="en-US" dirty="0"/>
          </a:p>
        </p:txBody>
      </p:sp>
      <p:pic>
        <p:nvPicPr>
          <p:cNvPr id="5" name="Picture 4"/>
          <p:cNvPicPr>
            <a:picLocks noChangeAspect="1"/>
          </p:cNvPicPr>
          <p:nvPr/>
        </p:nvPicPr>
        <p:blipFill>
          <a:blip r:embed="rId3"/>
          <a:stretch>
            <a:fillRect/>
          </a:stretch>
        </p:blipFill>
        <p:spPr>
          <a:xfrm>
            <a:off x="7878870" y="919162"/>
            <a:ext cx="4313129" cy="5938838"/>
          </a:xfrm>
          <a:prstGeom prst="rect">
            <a:avLst/>
          </a:prstGeom>
        </p:spPr>
      </p:pic>
      <p:sp>
        <p:nvSpPr>
          <p:cNvPr id="6" name="Rectangle 5"/>
          <p:cNvSpPr/>
          <p:nvPr/>
        </p:nvSpPr>
        <p:spPr>
          <a:xfrm>
            <a:off x="0" y="6211669"/>
            <a:ext cx="6096000" cy="646331"/>
          </a:xfrm>
          <a:prstGeom prst="rect">
            <a:avLst/>
          </a:prstGeom>
        </p:spPr>
        <p:txBody>
          <a:bodyPr>
            <a:spAutoFit/>
          </a:bodyPr>
          <a:lstStyle/>
          <a:p>
            <a:r>
              <a:rPr lang="en-US" dirty="0">
                <a:latin typeface="SymbolMT"/>
              </a:rPr>
              <a:t>• </a:t>
            </a:r>
            <a:r>
              <a:rPr lang="en-US" dirty="0">
                <a:latin typeface="BookAntiqua"/>
              </a:rPr>
              <a:t>Instances</a:t>
            </a:r>
          </a:p>
          <a:p>
            <a:r>
              <a:rPr lang="en-US" dirty="0">
                <a:latin typeface="SymbolMT"/>
              </a:rPr>
              <a:t>• </a:t>
            </a:r>
            <a:r>
              <a:rPr lang="en-US" dirty="0">
                <a:latin typeface="BookAntiqua"/>
              </a:rPr>
              <a:t>Subclasses</a:t>
            </a:r>
            <a:endParaRPr lang="en-US" dirty="0"/>
          </a:p>
        </p:txBody>
      </p:sp>
    </p:spTree>
    <p:extLst>
      <p:ext uri="{BB962C8B-B14F-4D97-AF65-F5344CB8AC3E}">
        <p14:creationId xmlns:p14="http://schemas.microsoft.com/office/powerpoint/2010/main" val="1230141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1177" y="626888"/>
            <a:ext cx="9029700" cy="5629275"/>
          </a:xfrm>
          <a:prstGeom prst="rect">
            <a:avLst/>
          </a:prstGeom>
        </p:spPr>
      </p:pic>
    </p:spTree>
    <p:extLst>
      <p:ext uri="{BB962C8B-B14F-4D97-AF65-F5344CB8AC3E}">
        <p14:creationId xmlns:p14="http://schemas.microsoft.com/office/powerpoint/2010/main" val="38847201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3"/>
          <p:cNvSpPr>
            <a:spLocks noGrp="1"/>
          </p:cNvSpPr>
          <p:nvPr>
            <p:ph type="sldNum" sz="quarter" idx="12"/>
          </p:nvPr>
        </p:nvSpPr>
        <p:spPr/>
        <p:txBody>
          <a:bodyPr/>
          <a:lstStyle/>
          <a:p>
            <a:fld id="{B37CE898-61A9-46E0-8EB5-3FFEB458883A}" type="slidenum">
              <a:rPr lang="en-US" altLang="en-US"/>
              <a:pPr/>
              <a:t>52</a:t>
            </a:fld>
            <a:endParaRPr lang="en-US" altLang="en-US"/>
          </a:p>
        </p:txBody>
      </p:sp>
      <p:sp>
        <p:nvSpPr>
          <p:cNvPr id="279554" name="Rectangle 2"/>
          <p:cNvSpPr>
            <a:spLocks noChangeArrowheads="1"/>
          </p:cNvSpPr>
          <p:nvPr/>
        </p:nvSpPr>
        <p:spPr bwMode="auto">
          <a:xfrm>
            <a:off x="1524000" y="0"/>
            <a:ext cx="7315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lang="en-US" altLang="en-US" sz="3800">
                <a:solidFill>
                  <a:schemeClr val="tx2"/>
                </a:solidFill>
              </a:rPr>
              <a:t>What is Object-Orientation </a:t>
            </a:r>
            <a:endParaRPr lang="en-US" altLang="en-US">
              <a:solidFill>
                <a:schemeClr val="tx2"/>
              </a:solidFill>
            </a:endParaRPr>
          </a:p>
          <a:p>
            <a:r>
              <a:rPr lang="en-US" altLang="en-US">
                <a:solidFill>
                  <a:schemeClr val="tx2"/>
                </a:solidFill>
              </a:rPr>
              <a:t>- Subclass vs. Superclass</a:t>
            </a:r>
          </a:p>
        </p:txBody>
      </p:sp>
      <p:sp>
        <p:nvSpPr>
          <p:cNvPr id="279555" name="Rectangle 3"/>
          <p:cNvSpPr>
            <a:spLocks noChangeArrowheads="1"/>
          </p:cNvSpPr>
          <p:nvPr/>
        </p:nvSpPr>
        <p:spPr bwMode="auto">
          <a:xfrm>
            <a:off x="609600" y="1382381"/>
            <a:ext cx="9144000" cy="2209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70000"/>
              </a:lnSpc>
              <a:spcBef>
                <a:spcPct val="10000"/>
              </a:spcBef>
              <a:buFontTx/>
              <a:buChar char="•"/>
            </a:pPr>
            <a:r>
              <a:rPr lang="en-US" altLang="en-US" dirty="0">
                <a:solidFill>
                  <a:srgbClr val="3333CC"/>
                </a:solidFill>
              </a:rPr>
              <a:t>Specialization</a:t>
            </a:r>
            <a:r>
              <a:rPr lang="en-US" altLang="en-US" dirty="0"/>
              <a:t>: </a:t>
            </a:r>
            <a:r>
              <a:rPr lang="en-US" altLang="en-US" sz="2000" dirty="0"/>
              <a:t>The act of defining one class as a refinement of another.</a:t>
            </a:r>
          </a:p>
          <a:p>
            <a:pPr lvl="1">
              <a:lnSpc>
                <a:spcPct val="70000"/>
              </a:lnSpc>
              <a:spcBef>
                <a:spcPct val="5000"/>
              </a:spcBef>
            </a:pPr>
            <a:endParaRPr lang="en-US" altLang="en-US" sz="2000" dirty="0"/>
          </a:p>
          <a:p>
            <a:pPr>
              <a:lnSpc>
                <a:spcPct val="70000"/>
              </a:lnSpc>
              <a:spcBef>
                <a:spcPct val="5000"/>
              </a:spcBef>
              <a:buFontTx/>
              <a:buChar char="•"/>
            </a:pPr>
            <a:r>
              <a:rPr lang="en-US" altLang="en-US" dirty="0">
                <a:solidFill>
                  <a:srgbClr val="3333CC"/>
                </a:solidFill>
              </a:rPr>
              <a:t>Subclass</a:t>
            </a:r>
            <a:r>
              <a:rPr lang="en-US" altLang="en-US" dirty="0"/>
              <a:t>: </a:t>
            </a:r>
            <a:r>
              <a:rPr lang="en-US" altLang="en-US" sz="2000" dirty="0"/>
              <a:t>A class defined in terms of a specialization of a superclass using inheritance.</a:t>
            </a:r>
          </a:p>
          <a:p>
            <a:pPr lvl="1">
              <a:lnSpc>
                <a:spcPct val="70000"/>
              </a:lnSpc>
              <a:spcBef>
                <a:spcPct val="5000"/>
              </a:spcBef>
            </a:pPr>
            <a:endParaRPr lang="en-US" altLang="en-US" sz="2000" dirty="0"/>
          </a:p>
          <a:p>
            <a:pPr>
              <a:lnSpc>
                <a:spcPct val="70000"/>
              </a:lnSpc>
              <a:spcBef>
                <a:spcPct val="5000"/>
              </a:spcBef>
              <a:buFontTx/>
              <a:buChar char="•"/>
            </a:pPr>
            <a:r>
              <a:rPr lang="en-US" altLang="en-US" dirty="0">
                <a:solidFill>
                  <a:srgbClr val="3333CC"/>
                </a:solidFill>
              </a:rPr>
              <a:t>Superclass</a:t>
            </a:r>
            <a:r>
              <a:rPr lang="en-US" altLang="en-US" dirty="0"/>
              <a:t>: A class serving as a base for inheritance in a class hierarchy </a:t>
            </a:r>
          </a:p>
          <a:p>
            <a:pPr lvl="1">
              <a:lnSpc>
                <a:spcPct val="70000"/>
              </a:lnSpc>
              <a:spcBef>
                <a:spcPct val="10000"/>
              </a:spcBef>
            </a:pPr>
            <a:endParaRPr lang="en-US" altLang="en-US" dirty="0"/>
          </a:p>
          <a:p>
            <a:pPr>
              <a:lnSpc>
                <a:spcPct val="70000"/>
              </a:lnSpc>
              <a:spcBef>
                <a:spcPct val="5000"/>
              </a:spcBef>
              <a:buFontTx/>
              <a:buChar char="•"/>
            </a:pPr>
            <a:r>
              <a:rPr lang="en-US" altLang="en-US" dirty="0">
                <a:solidFill>
                  <a:srgbClr val="3333CC"/>
                </a:solidFill>
              </a:rPr>
              <a:t>Inheritance</a:t>
            </a:r>
            <a:r>
              <a:rPr lang="en-US" altLang="en-US" dirty="0"/>
              <a:t>: </a:t>
            </a:r>
            <a:r>
              <a:rPr lang="en-US" altLang="en-US" sz="2000" dirty="0"/>
              <a:t>Automatic duplication of superclass attribute and behavior definitions in subclass. </a:t>
            </a:r>
          </a:p>
          <a:p>
            <a:pPr lvl="1">
              <a:lnSpc>
                <a:spcPct val="90000"/>
              </a:lnSpc>
              <a:spcBef>
                <a:spcPct val="20000"/>
              </a:spcBef>
            </a:pPr>
            <a:endParaRPr lang="en-US" altLang="en-US" sz="2000" dirty="0"/>
          </a:p>
        </p:txBody>
      </p:sp>
      <p:pic>
        <p:nvPicPr>
          <p:cNvPr id="2" name="Picture 1"/>
          <p:cNvPicPr>
            <a:picLocks noChangeAspect="1"/>
          </p:cNvPicPr>
          <p:nvPr/>
        </p:nvPicPr>
        <p:blipFill>
          <a:blip r:embed="rId2"/>
          <a:stretch>
            <a:fillRect/>
          </a:stretch>
        </p:blipFill>
        <p:spPr>
          <a:xfrm>
            <a:off x="2580688" y="3983144"/>
            <a:ext cx="4600575" cy="2619375"/>
          </a:xfrm>
          <a:prstGeom prst="rect">
            <a:avLst/>
          </a:prstGeom>
        </p:spPr>
      </p:pic>
    </p:spTree>
    <p:extLst>
      <p:ext uri="{BB962C8B-B14F-4D97-AF65-F5344CB8AC3E}">
        <p14:creationId xmlns:p14="http://schemas.microsoft.com/office/powerpoint/2010/main" val="40656388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8725" y="1874990"/>
            <a:ext cx="7905750" cy="2857500"/>
          </a:xfrm>
          <a:prstGeom prst="rect">
            <a:avLst/>
          </a:prstGeom>
        </p:spPr>
      </p:pic>
      <p:sp>
        <p:nvSpPr>
          <p:cNvPr id="3" name="Rectangle 2"/>
          <p:cNvSpPr/>
          <p:nvPr/>
        </p:nvSpPr>
        <p:spPr>
          <a:xfrm>
            <a:off x="3565743" y="4732490"/>
            <a:ext cx="6096000" cy="1508105"/>
          </a:xfrm>
          <a:prstGeom prst="rect">
            <a:avLst/>
          </a:prstGeom>
        </p:spPr>
        <p:txBody>
          <a:bodyPr>
            <a:spAutoFit/>
          </a:bodyPr>
          <a:lstStyle/>
          <a:p>
            <a:r>
              <a:rPr lang="en-US" sz="2000" b="1" dirty="0">
                <a:latin typeface="Arial" panose="020B0604020202020204" pitchFamily="34" charset="0"/>
              </a:rPr>
              <a:t>Aggregation</a:t>
            </a:r>
          </a:p>
          <a:p>
            <a:r>
              <a:rPr lang="en-US" b="1" dirty="0">
                <a:latin typeface="Arial" panose="020B0604020202020204" pitchFamily="34" charset="0"/>
              </a:rPr>
              <a:t>Example </a:t>
            </a:r>
            <a:r>
              <a:rPr lang="en-US" dirty="0">
                <a:latin typeface="BookAntiqua"/>
              </a:rPr>
              <a:t>Aggregation relationships among classes have a direct parallel to aggregation</a:t>
            </a:r>
          </a:p>
          <a:p>
            <a:r>
              <a:rPr lang="en-US" dirty="0">
                <a:latin typeface="BookAntiqua"/>
              </a:rPr>
              <a:t>relationships among the objects corresponding to these classes</a:t>
            </a:r>
            <a:endParaRPr lang="en-US" dirty="0"/>
          </a:p>
        </p:txBody>
      </p:sp>
      <p:sp>
        <p:nvSpPr>
          <p:cNvPr id="5" name="Rectangle 4"/>
          <p:cNvSpPr/>
          <p:nvPr/>
        </p:nvSpPr>
        <p:spPr>
          <a:xfrm>
            <a:off x="535903" y="393423"/>
            <a:ext cx="6096000" cy="1754326"/>
          </a:xfrm>
          <a:prstGeom prst="rect">
            <a:avLst/>
          </a:prstGeom>
        </p:spPr>
        <p:txBody>
          <a:bodyPr>
            <a:spAutoFit/>
          </a:bodyPr>
          <a:lstStyle/>
          <a:p>
            <a:r>
              <a:rPr lang="en-US" dirty="0"/>
              <a:t>Aggregation is based is on "has-a" </a:t>
            </a:r>
            <a:r>
              <a:rPr lang="en-US" dirty="0" smtClean="0"/>
              <a:t>relationship</a:t>
            </a:r>
          </a:p>
          <a:p>
            <a:endParaRPr lang="en-US" dirty="0" smtClean="0">
              <a:solidFill>
                <a:srgbClr val="212121"/>
              </a:solidFill>
              <a:latin typeface="open sans"/>
            </a:endParaRPr>
          </a:p>
          <a:p>
            <a:r>
              <a:rPr lang="en-US" dirty="0" smtClean="0">
                <a:solidFill>
                  <a:srgbClr val="212121"/>
                </a:solidFill>
                <a:latin typeface="open sans"/>
              </a:rPr>
              <a:t>Aggregation </a:t>
            </a:r>
            <a:r>
              <a:rPr lang="en-US" dirty="0">
                <a:solidFill>
                  <a:srgbClr val="212121"/>
                </a:solidFill>
                <a:latin typeface="open sans"/>
              </a:rPr>
              <a:t>is a one way association</a:t>
            </a:r>
            <a:r>
              <a:rPr lang="en-US" dirty="0" smtClean="0">
                <a:solidFill>
                  <a:srgbClr val="212121"/>
                </a:solidFill>
                <a:latin typeface="open sans"/>
              </a:rPr>
              <a:t>.</a:t>
            </a:r>
          </a:p>
          <a:p>
            <a:r>
              <a:rPr lang="en-US" dirty="0">
                <a:solidFill>
                  <a:srgbClr val="212121"/>
                </a:solidFill>
                <a:latin typeface="open sans"/>
              </a:rPr>
              <a:t>Example : “Student” and “address”</a:t>
            </a:r>
            <a:endParaRPr lang="en-US" dirty="0"/>
          </a:p>
          <a:p>
            <a:r>
              <a:rPr lang="en-US" dirty="0">
                <a:solidFill>
                  <a:srgbClr val="212121"/>
                </a:solidFill>
                <a:latin typeface="open sans"/>
              </a:rPr>
              <a:t> </a:t>
            </a:r>
            <a:r>
              <a:rPr lang="en-US" dirty="0"/>
              <a:t/>
            </a:r>
            <a:br>
              <a:rPr lang="en-US" dirty="0"/>
            </a:br>
            <a:endParaRPr lang="en-US" dirty="0"/>
          </a:p>
        </p:txBody>
      </p:sp>
    </p:spTree>
    <p:extLst>
      <p:ext uri="{BB962C8B-B14F-4D97-AF65-F5344CB8AC3E}">
        <p14:creationId xmlns:p14="http://schemas.microsoft.com/office/powerpoint/2010/main" val="656204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967" y="3718795"/>
            <a:ext cx="8229600" cy="2952750"/>
          </a:xfrm>
          <a:prstGeom prst="rect">
            <a:avLst/>
          </a:prstGeom>
        </p:spPr>
      </p:pic>
      <p:sp>
        <p:nvSpPr>
          <p:cNvPr id="3" name="Rectangle 2"/>
          <p:cNvSpPr/>
          <p:nvPr/>
        </p:nvSpPr>
        <p:spPr>
          <a:xfrm>
            <a:off x="192065" y="395221"/>
            <a:ext cx="6096000" cy="2585323"/>
          </a:xfrm>
          <a:prstGeom prst="rect">
            <a:avLst/>
          </a:prstGeom>
        </p:spPr>
        <p:txBody>
          <a:bodyPr>
            <a:spAutoFit/>
          </a:bodyPr>
          <a:lstStyle/>
          <a:p>
            <a:r>
              <a:rPr lang="en-US" b="1" dirty="0">
                <a:latin typeface="Arial" panose="020B0604020202020204" pitchFamily="34" charset="0"/>
              </a:rPr>
              <a:t>Clients and Suppliers </a:t>
            </a:r>
            <a:r>
              <a:rPr lang="en-US" dirty="0">
                <a:latin typeface="BookAntiqua"/>
              </a:rPr>
              <a:t>"Using" relationships among classes parallel the peer-to-peer links</a:t>
            </a:r>
          </a:p>
          <a:p>
            <a:r>
              <a:rPr lang="en-US" dirty="0">
                <a:latin typeface="BookAntiqua"/>
              </a:rPr>
              <a:t>among the corresponding instances of these classes. Whereas an association denotes a</a:t>
            </a:r>
          </a:p>
          <a:p>
            <a:r>
              <a:rPr lang="en-US" dirty="0">
                <a:latin typeface="BookAntiqua"/>
              </a:rPr>
              <a:t>bidirectional semantic connection, a "using" relationship is one possible refinement of an</a:t>
            </a:r>
          </a:p>
          <a:p>
            <a:r>
              <a:rPr lang="en-US" dirty="0">
                <a:latin typeface="BookAntiqua"/>
              </a:rPr>
              <a:t>association, whereby we assert which abstraction is the client and which is the supplier of</a:t>
            </a:r>
          </a:p>
          <a:p>
            <a:r>
              <a:rPr lang="en-US" dirty="0">
                <a:latin typeface="BookAntiqua"/>
              </a:rPr>
              <a:t>certain services.</a:t>
            </a:r>
            <a:endParaRPr lang="en-US" dirty="0"/>
          </a:p>
        </p:txBody>
      </p:sp>
    </p:spTree>
    <p:extLst>
      <p:ext uri="{BB962C8B-B14F-4D97-AF65-F5344CB8AC3E}">
        <p14:creationId xmlns:p14="http://schemas.microsoft.com/office/powerpoint/2010/main" val="19712659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2872" y="1786323"/>
            <a:ext cx="6096000" cy="2308324"/>
          </a:xfrm>
          <a:prstGeom prst="rect">
            <a:avLst/>
          </a:prstGeom>
        </p:spPr>
        <p:txBody>
          <a:bodyPr>
            <a:spAutoFit/>
          </a:bodyPr>
          <a:lstStyle/>
          <a:p>
            <a:r>
              <a:rPr lang="en-US" b="1" dirty="0">
                <a:solidFill>
                  <a:srgbClr val="212121"/>
                </a:solidFill>
                <a:latin typeface="open sans"/>
              </a:rPr>
              <a:t>Composition:</a:t>
            </a:r>
            <a:br>
              <a:rPr lang="en-US" b="1" dirty="0">
                <a:solidFill>
                  <a:srgbClr val="212121"/>
                </a:solidFill>
                <a:latin typeface="open sans"/>
              </a:rPr>
            </a:br>
            <a:r>
              <a:rPr lang="en-US" b="1" dirty="0">
                <a:solidFill>
                  <a:srgbClr val="212121"/>
                </a:solidFill>
                <a:latin typeface="open sans"/>
              </a:rPr>
              <a:t/>
            </a:r>
            <a:br>
              <a:rPr lang="en-US" b="1" dirty="0">
                <a:solidFill>
                  <a:srgbClr val="212121"/>
                </a:solidFill>
                <a:latin typeface="open sans"/>
              </a:rPr>
            </a:br>
            <a:r>
              <a:rPr lang="en-US" dirty="0">
                <a:solidFill>
                  <a:srgbClr val="212121"/>
                </a:solidFill>
                <a:latin typeface="open sans"/>
              </a:rPr>
              <a:t>Composition is a "part-of" relationship. Simply composition means mean use of instance variables that are references to other objects. In composition relationship both entities are interdependent of each other for example “engine is part of car”, “heart is part of body”.</a:t>
            </a:r>
            <a:r>
              <a:rPr lang="en-US" dirty="0"/>
              <a:t/>
            </a:r>
            <a:br>
              <a:rPr lang="en-US" dirty="0"/>
            </a:br>
            <a:endParaRPr lang="en-US" dirty="0"/>
          </a:p>
        </p:txBody>
      </p:sp>
    </p:spTree>
    <p:extLst>
      <p:ext uri="{BB962C8B-B14F-4D97-AF65-F5344CB8AC3E}">
        <p14:creationId xmlns:p14="http://schemas.microsoft.com/office/powerpoint/2010/main" val="391942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788" y="1222005"/>
            <a:ext cx="9210675" cy="4238625"/>
          </a:xfrm>
          <a:prstGeom prst="rect">
            <a:avLst/>
          </a:prstGeom>
        </p:spPr>
      </p:pic>
      <p:sp>
        <p:nvSpPr>
          <p:cNvPr id="3" name="Rectangle 2"/>
          <p:cNvSpPr/>
          <p:nvPr/>
        </p:nvSpPr>
        <p:spPr>
          <a:xfrm>
            <a:off x="693106" y="5784979"/>
            <a:ext cx="9277611" cy="646331"/>
          </a:xfrm>
          <a:prstGeom prst="rect">
            <a:avLst/>
          </a:prstGeom>
        </p:spPr>
        <p:txBody>
          <a:bodyPr wrap="square">
            <a:spAutoFit/>
          </a:bodyPr>
          <a:lstStyle/>
          <a:p>
            <a:r>
              <a:rPr lang="en-US" b="1" dirty="0">
                <a:latin typeface="BookAntiqua-Bold"/>
              </a:rPr>
              <a:t>instantiation </a:t>
            </a:r>
            <a:r>
              <a:rPr lang="en-US" dirty="0">
                <a:latin typeface="BookAntiqua"/>
              </a:rPr>
              <a:t>The process of filling in the template of a generic or parameterized</a:t>
            </a:r>
          </a:p>
          <a:p>
            <a:r>
              <a:rPr lang="en-US" dirty="0">
                <a:latin typeface="BookAntiqua"/>
              </a:rPr>
              <a:t>class to produce a class from which one can create instances.</a:t>
            </a:r>
            <a:endParaRPr lang="en-US" dirty="0"/>
          </a:p>
        </p:txBody>
      </p:sp>
      <p:sp>
        <p:nvSpPr>
          <p:cNvPr id="4" name="Rectangle 3"/>
          <p:cNvSpPr/>
          <p:nvPr/>
        </p:nvSpPr>
        <p:spPr>
          <a:xfrm>
            <a:off x="4241074" y="4814299"/>
            <a:ext cx="6096000" cy="646331"/>
          </a:xfrm>
          <a:prstGeom prst="rect">
            <a:avLst/>
          </a:prstGeom>
        </p:spPr>
        <p:txBody>
          <a:bodyPr>
            <a:spAutoFit/>
          </a:bodyPr>
          <a:lstStyle/>
          <a:p>
            <a:r>
              <a:rPr lang="en-US" dirty="0">
                <a:latin typeface="Courier New" panose="02070309020205020404" pitchFamily="49" charset="0"/>
              </a:rPr>
              <a:t>Queue&lt;</a:t>
            </a:r>
            <a:r>
              <a:rPr lang="en-US" dirty="0" err="1">
                <a:latin typeface="Courier New" panose="02070309020205020404" pitchFamily="49" charset="0"/>
              </a:rPr>
              <a:t>int</a:t>
            </a:r>
            <a:r>
              <a:rPr lang="en-US" dirty="0">
                <a:latin typeface="Courier New" panose="02070309020205020404" pitchFamily="49" charset="0"/>
              </a:rPr>
              <a:t>&gt; </a:t>
            </a:r>
            <a:r>
              <a:rPr lang="en-US" dirty="0" err="1">
                <a:latin typeface="Courier New" panose="02070309020205020404" pitchFamily="49" charset="0"/>
              </a:rPr>
              <a:t>intQueue</a:t>
            </a:r>
            <a:r>
              <a:rPr lang="en-US" dirty="0">
                <a:latin typeface="Courier New" panose="02070309020205020404" pitchFamily="49" charset="0"/>
              </a:rPr>
              <a:t>;</a:t>
            </a:r>
          </a:p>
          <a:p>
            <a:r>
              <a:rPr lang="en-US" dirty="0">
                <a:latin typeface="Courier New" panose="02070309020205020404" pitchFamily="49" charset="0"/>
              </a:rPr>
              <a:t>Queue&lt;</a:t>
            </a:r>
            <a:r>
              <a:rPr lang="en-US" dirty="0" err="1">
                <a:latin typeface="Courier New" panose="02070309020205020404" pitchFamily="49" charset="0"/>
              </a:rPr>
              <a:t>DisplayItem</a:t>
            </a:r>
            <a:r>
              <a:rPr lang="en-US" dirty="0">
                <a:latin typeface="Courier New" panose="02070309020205020404" pitchFamily="49" charset="0"/>
              </a:rPr>
              <a:t>*&gt; </a:t>
            </a:r>
            <a:r>
              <a:rPr lang="en-US" dirty="0" err="1">
                <a:latin typeface="Courier New" panose="02070309020205020404" pitchFamily="49" charset="0"/>
              </a:rPr>
              <a:t>itemQueue</a:t>
            </a:r>
            <a:r>
              <a:rPr lang="en-US" dirty="0">
                <a:latin typeface="Courier New" panose="02070309020205020404" pitchFamily="49" charset="0"/>
              </a:rPr>
              <a:t>;</a:t>
            </a:r>
            <a:endParaRPr lang="en-US" dirty="0"/>
          </a:p>
        </p:txBody>
      </p:sp>
    </p:spTree>
    <p:extLst>
      <p:ext uri="{BB962C8B-B14F-4D97-AF65-F5344CB8AC3E}">
        <p14:creationId xmlns:p14="http://schemas.microsoft.com/office/powerpoint/2010/main" val="3715376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42962" y="-52388"/>
            <a:ext cx="10506075" cy="6962775"/>
          </a:xfrm>
          <a:prstGeom prst="rect">
            <a:avLst/>
          </a:prstGeom>
        </p:spPr>
      </p:pic>
    </p:spTree>
    <p:extLst>
      <p:ext uri="{BB962C8B-B14F-4D97-AF65-F5344CB8AC3E}">
        <p14:creationId xmlns:p14="http://schemas.microsoft.com/office/powerpoint/2010/main" val="454903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43337" y="1"/>
            <a:ext cx="3238500" cy="4572000"/>
          </a:xfrm>
          <a:prstGeom prst="rect">
            <a:avLst/>
          </a:prstGeom>
        </p:spPr>
      </p:pic>
      <p:pic>
        <p:nvPicPr>
          <p:cNvPr id="3" name="Picture 2"/>
          <p:cNvPicPr>
            <a:picLocks noChangeAspect="1"/>
          </p:cNvPicPr>
          <p:nvPr/>
        </p:nvPicPr>
        <p:blipFill>
          <a:blip r:embed="rId3"/>
          <a:stretch>
            <a:fillRect/>
          </a:stretch>
        </p:blipFill>
        <p:spPr>
          <a:xfrm>
            <a:off x="3833812" y="4572001"/>
            <a:ext cx="3200400" cy="2285999"/>
          </a:xfrm>
          <a:prstGeom prst="rect">
            <a:avLst/>
          </a:prstGeom>
        </p:spPr>
      </p:pic>
      <p:pic>
        <p:nvPicPr>
          <p:cNvPr id="4" name="Picture 3"/>
          <p:cNvPicPr>
            <a:picLocks noChangeAspect="1"/>
          </p:cNvPicPr>
          <p:nvPr/>
        </p:nvPicPr>
        <p:blipFill>
          <a:blip r:embed="rId4"/>
          <a:stretch>
            <a:fillRect/>
          </a:stretch>
        </p:blipFill>
        <p:spPr>
          <a:xfrm>
            <a:off x="0" y="1"/>
            <a:ext cx="3219450" cy="4357688"/>
          </a:xfrm>
          <a:prstGeom prst="rect">
            <a:avLst/>
          </a:prstGeom>
        </p:spPr>
      </p:pic>
      <p:pic>
        <p:nvPicPr>
          <p:cNvPr id="5" name="Picture 4"/>
          <p:cNvPicPr>
            <a:picLocks noChangeAspect="1"/>
          </p:cNvPicPr>
          <p:nvPr/>
        </p:nvPicPr>
        <p:blipFill>
          <a:blip r:embed="rId5"/>
          <a:stretch>
            <a:fillRect/>
          </a:stretch>
        </p:blipFill>
        <p:spPr>
          <a:xfrm>
            <a:off x="0" y="4357689"/>
            <a:ext cx="3209925" cy="2500311"/>
          </a:xfrm>
          <a:prstGeom prst="rect">
            <a:avLst/>
          </a:prstGeom>
        </p:spPr>
      </p:pic>
      <p:pic>
        <p:nvPicPr>
          <p:cNvPr id="6" name="Picture 5"/>
          <p:cNvPicPr>
            <a:picLocks noChangeAspect="1"/>
          </p:cNvPicPr>
          <p:nvPr/>
        </p:nvPicPr>
        <p:blipFill>
          <a:blip r:embed="rId6"/>
          <a:stretch>
            <a:fillRect/>
          </a:stretch>
        </p:blipFill>
        <p:spPr>
          <a:xfrm>
            <a:off x="7274621" y="1"/>
            <a:ext cx="3028950" cy="6143624"/>
          </a:xfrm>
          <a:prstGeom prst="rect">
            <a:avLst/>
          </a:prstGeom>
        </p:spPr>
      </p:pic>
      <p:pic>
        <p:nvPicPr>
          <p:cNvPr id="7" name="Picture 6"/>
          <p:cNvPicPr>
            <a:picLocks noChangeAspect="1"/>
          </p:cNvPicPr>
          <p:nvPr/>
        </p:nvPicPr>
        <p:blipFill>
          <a:blip r:embed="rId7"/>
          <a:stretch>
            <a:fillRect/>
          </a:stretch>
        </p:blipFill>
        <p:spPr>
          <a:xfrm>
            <a:off x="7274622" y="6143625"/>
            <a:ext cx="3028950" cy="714375"/>
          </a:xfrm>
          <a:prstGeom prst="rect">
            <a:avLst/>
          </a:prstGeom>
        </p:spPr>
      </p:pic>
    </p:spTree>
    <p:extLst>
      <p:ext uri="{BB962C8B-B14F-4D97-AF65-F5344CB8AC3E}">
        <p14:creationId xmlns:p14="http://schemas.microsoft.com/office/powerpoint/2010/main" val="2104565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0033" y="1487124"/>
            <a:ext cx="6096000" cy="2862322"/>
          </a:xfrm>
          <a:prstGeom prst="rect">
            <a:avLst/>
          </a:prstGeom>
        </p:spPr>
        <p:txBody>
          <a:bodyPr>
            <a:spAutoFit/>
          </a:bodyPr>
          <a:lstStyle/>
          <a:p>
            <a:r>
              <a:rPr lang="en-US" dirty="0">
                <a:solidFill>
                  <a:srgbClr val="000000"/>
                </a:solidFill>
                <a:latin typeface="Trebuchet MS" panose="020B0603020202020204" pitchFamily="34" charset="0"/>
              </a:rPr>
              <a:t>In software engineering the </a:t>
            </a:r>
            <a:r>
              <a:rPr lang="en-US" dirty="0" err="1">
                <a:solidFill>
                  <a:srgbClr val="000000"/>
                </a:solidFill>
                <a:latin typeface="Trebuchet MS" panose="020B0603020202020204" pitchFamily="34" charset="0"/>
              </a:rPr>
              <a:t>Booch</a:t>
            </a:r>
            <a:r>
              <a:rPr lang="en-US" dirty="0">
                <a:solidFill>
                  <a:srgbClr val="000000"/>
                </a:solidFill>
                <a:latin typeface="Trebuchet MS" panose="020B0603020202020204" pitchFamily="34" charset="0"/>
              </a:rPr>
              <a:t> method,</a:t>
            </a:r>
            <a:r>
              <a:rPr lang="en-US" b="1" dirty="0">
                <a:solidFill>
                  <a:srgbClr val="000000"/>
                </a:solidFill>
                <a:latin typeface="Trebuchet MS" panose="020B0603020202020204" pitchFamily="34" charset="0"/>
              </a:rPr>
              <a:t> </a:t>
            </a:r>
            <a:r>
              <a:rPr lang="en-US" dirty="0">
                <a:solidFill>
                  <a:srgbClr val="000000"/>
                </a:solidFill>
                <a:latin typeface="Trebuchet MS" panose="020B0603020202020204" pitchFamily="34" charset="0"/>
              </a:rPr>
              <a:t>that is published in 1991 by </a:t>
            </a:r>
            <a:r>
              <a:rPr lang="en-US" b="1" dirty="0">
                <a:solidFill>
                  <a:srgbClr val="000000"/>
                </a:solidFill>
                <a:latin typeface="Trebuchet MS" panose="020B0603020202020204" pitchFamily="34" charset="0"/>
              </a:rPr>
              <a:t>Grady </a:t>
            </a:r>
            <a:r>
              <a:rPr lang="en-US" b="1" dirty="0" err="1">
                <a:solidFill>
                  <a:srgbClr val="000000"/>
                </a:solidFill>
                <a:latin typeface="Trebuchet MS" panose="020B0603020202020204" pitchFamily="34" charset="0"/>
              </a:rPr>
              <a:t>Booch</a:t>
            </a:r>
            <a:r>
              <a:rPr lang="en-US" dirty="0">
                <a:solidFill>
                  <a:srgbClr val="000000"/>
                </a:solidFill>
                <a:latin typeface="Trebuchet MS" panose="020B0603020202020204" pitchFamily="34" charset="0"/>
              </a:rPr>
              <a:t>, is a widely used method in object-oriented analysis and design</a:t>
            </a:r>
            <a:r>
              <a:rPr lang="en-US" dirty="0" smtClean="0">
                <a:solidFill>
                  <a:srgbClr val="000000"/>
                </a:solidFill>
                <a:latin typeface="Trebuchet MS" panose="020B0603020202020204" pitchFamily="34" charset="0"/>
              </a:rPr>
              <a:t>.</a:t>
            </a:r>
          </a:p>
          <a:p>
            <a:endParaRPr lang="en-US" dirty="0">
              <a:solidFill>
                <a:srgbClr val="000000"/>
              </a:solidFill>
              <a:latin typeface="Trebuchet MS" panose="020B0603020202020204" pitchFamily="34" charset="0"/>
            </a:endParaRPr>
          </a:p>
          <a:p>
            <a:endParaRPr lang="en-US" dirty="0" smtClean="0">
              <a:solidFill>
                <a:srgbClr val="000000"/>
              </a:solidFill>
              <a:latin typeface="Trebuchet MS" panose="020B0603020202020204" pitchFamily="34" charset="0"/>
            </a:endParaRPr>
          </a:p>
          <a:p>
            <a:endParaRPr lang="en-US" dirty="0">
              <a:solidFill>
                <a:srgbClr val="000000"/>
              </a:solidFill>
              <a:latin typeface="Trebuchet MS" panose="020B0603020202020204" pitchFamily="34" charset="0"/>
            </a:endParaRPr>
          </a:p>
          <a:p>
            <a:r>
              <a:rPr lang="en-US" dirty="0">
                <a:solidFill>
                  <a:srgbClr val="000000"/>
                </a:solidFill>
                <a:latin typeface="Trebuchet MS" panose="020B0603020202020204" pitchFamily="34" charset="0"/>
              </a:rPr>
              <a:t>The </a:t>
            </a:r>
            <a:r>
              <a:rPr lang="en-US" dirty="0" err="1">
                <a:solidFill>
                  <a:srgbClr val="000000"/>
                </a:solidFill>
                <a:latin typeface="Trebuchet MS" panose="020B0603020202020204" pitchFamily="34" charset="0"/>
              </a:rPr>
              <a:t>Booch</a:t>
            </a:r>
            <a:r>
              <a:rPr lang="en-US" dirty="0">
                <a:solidFill>
                  <a:srgbClr val="000000"/>
                </a:solidFill>
                <a:latin typeface="Trebuchet MS" panose="020B0603020202020204" pitchFamily="34" charset="0"/>
              </a:rPr>
              <a:t> method has been superseded by UML, which features elements from the </a:t>
            </a:r>
            <a:r>
              <a:rPr lang="en-US" dirty="0" err="1">
                <a:solidFill>
                  <a:srgbClr val="000000"/>
                </a:solidFill>
                <a:latin typeface="Trebuchet MS" panose="020B0603020202020204" pitchFamily="34" charset="0"/>
              </a:rPr>
              <a:t>Booch</a:t>
            </a:r>
            <a:r>
              <a:rPr lang="en-US" dirty="0">
                <a:solidFill>
                  <a:srgbClr val="000000"/>
                </a:solidFill>
                <a:latin typeface="Trebuchet MS" panose="020B0603020202020204" pitchFamily="34" charset="0"/>
              </a:rPr>
              <a:t> method with </a:t>
            </a:r>
            <a:r>
              <a:rPr lang="en-US" dirty="0"/>
              <a:t>object-modeling technique (OMT) and object-oriented software engineering (OOSE).</a:t>
            </a:r>
            <a:endParaRPr lang="en-US" b="0" i="0" dirty="0">
              <a:solidFill>
                <a:srgbClr val="000000"/>
              </a:solidFill>
              <a:effectLst/>
              <a:latin typeface="Trebuchet MS" panose="020B0603020202020204" pitchFamily="34" charset="0"/>
            </a:endParaRPr>
          </a:p>
        </p:txBody>
      </p:sp>
      <p:sp>
        <p:nvSpPr>
          <p:cNvPr id="3" name="Rectangle 2"/>
          <p:cNvSpPr/>
          <p:nvPr/>
        </p:nvSpPr>
        <p:spPr>
          <a:xfrm>
            <a:off x="799127" y="501134"/>
            <a:ext cx="2877711" cy="369332"/>
          </a:xfrm>
          <a:prstGeom prst="rect">
            <a:avLst/>
          </a:prstGeom>
        </p:spPr>
        <p:txBody>
          <a:bodyPr wrap="none">
            <a:spAutoFit/>
          </a:bodyPr>
          <a:lstStyle/>
          <a:p>
            <a:r>
              <a:rPr lang="en-US" b="1" dirty="0">
                <a:solidFill>
                  <a:srgbClr val="FF9900"/>
                </a:solidFill>
                <a:latin typeface="Trebuchet MS" panose="020B0603020202020204" pitchFamily="34" charset="0"/>
              </a:rPr>
              <a:t>The </a:t>
            </a:r>
            <a:r>
              <a:rPr lang="en-US" b="1" dirty="0" err="1">
                <a:solidFill>
                  <a:srgbClr val="FF9900"/>
                </a:solidFill>
                <a:latin typeface="Trebuchet MS" panose="020B0603020202020204" pitchFamily="34" charset="0"/>
              </a:rPr>
              <a:t>Booch</a:t>
            </a:r>
            <a:r>
              <a:rPr lang="en-US" b="1" dirty="0">
                <a:solidFill>
                  <a:srgbClr val="FF9900"/>
                </a:solidFill>
                <a:latin typeface="Trebuchet MS" panose="020B0603020202020204" pitchFamily="34" charset="0"/>
              </a:rPr>
              <a:t> Method - OOD</a:t>
            </a:r>
            <a:endParaRPr lang="en-US" b="1" i="0" u="none" strike="noStrike" dirty="0">
              <a:solidFill>
                <a:srgbClr val="FF9900"/>
              </a:solidFill>
              <a:effectLst/>
              <a:latin typeface="Trebuchet MS" panose="020B0603020202020204" pitchFamily="34" charset="0"/>
            </a:endParaRPr>
          </a:p>
        </p:txBody>
      </p:sp>
    </p:spTree>
    <p:extLst>
      <p:ext uri="{BB962C8B-B14F-4D97-AF65-F5344CB8AC3E}">
        <p14:creationId xmlns:p14="http://schemas.microsoft.com/office/powerpoint/2010/main" val="20745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2038" y="1765922"/>
            <a:ext cx="6985348" cy="3785652"/>
          </a:xfrm>
          <a:prstGeom prst="rect">
            <a:avLst/>
          </a:prstGeom>
        </p:spPr>
        <p:txBody>
          <a:bodyPr wrap="square">
            <a:spAutoFit/>
          </a:bodyPr>
          <a:lstStyle/>
          <a:p>
            <a:pPr>
              <a:buFont typeface="Monotype Sorts" pitchFamily="2" charset="2"/>
              <a:buNone/>
            </a:pPr>
            <a:r>
              <a:rPr lang="en-GB" altLang="en-US" sz="2400" b="1" u="sng" dirty="0"/>
              <a:t>Complexity of the Software System</a:t>
            </a:r>
          </a:p>
          <a:p>
            <a:endParaRPr lang="en-US" altLang="en-US" dirty="0" smtClean="0"/>
          </a:p>
          <a:p>
            <a:pPr marL="285750" indent="-285750">
              <a:buFont typeface="Wingdings" panose="05000000000000000000" pitchFamily="2" charset="2"/>
              <a:buChar char="Ø"/>
            </a:pPr>
            <a:r>
              <a:rPr lang="en-US" altLang="en-US" dirty="0" smtClean="0"/>
              <a:t>Internal </a:t>
            </a:r>
            <a:r>
              <a:rPr lang="en-US" altLang="en-US" dirty="0"/>
              <a:t>Complexity</a:t>
            </a:r>
          </a:p>
          <a:p>
            <a:pPr marL="742950" lvl="1" indent="-285750">
              <a:buFont typeface="Wingdings" panose="05000000000000000000" pitchFamily="2" charset="2"/>
              <a:buChar char="Ø"/>
            </a:pPr>
            <a:endParaRPr lang="en-US" altLang="en-US" dirty="0" smtClean="0"/>
          </a:p>
          <a:p>
            <a:pPr marL="742950" lvl="1" indent="-285750">
              <a:buFont typeface="Wingdings" panose="05000000000000000000" pitchFamily="2" charset="2"/>
              <a:buChar char="Ø"/>
            </a:pPr>
            <a:r>
              <a:rPr lang="en-US" altLang="en-US" dirty="0" smtClean="0"/>
              <a:t>Arises </a:t>
            </a:r>
            <a:r>
              <a:rPr lang="en-US" altLang="en-US" dirty="0"/>
              <a:t>from the composition of a system </a:t>
            </a:r>
            <a:r>
              <a:rPr lang="en-US" altLang="en-US" dirty="0" smtClean="0"/>
              <a:t>itself</a:t>
            </a:r>
          </a:p>
          <a:p>
            <a:pPr marL="742950" lvl="1" indent="-285750">
              <a:buFont typeface="Wingdings" panose="05000000000000000000" pitchFamily="2" charset="2"/>
              <a:buChar char="Ø"/>
            </a:pPr>
            <a:endParaRPr lang="en-US" altLang="en-US" dirty="0"/>
          </a:p>
          <a:p>
            <a:pPr marL="285750" indent="-285750">
              <a:buFont typeface="Wingdings" panose="05000000000000000000" pitchFamily="2" charset="2"/>
              <a:buChar char="Ø"/>
            </a:pPr>
            <a:endParaRPr lang="en-US" altLang="en-US" dirty="0" smtClean="0"/>
          </a:p>
          <a:p>
            <a:pPr marL="285750" indent="-285750">
              <a:buFont typeface="Wingdings" panose="05000000000000000000" pitchFamily="2" charset="2"/>
              <a:buChar char="Ø"/>
            </a:pPr>
            <a:r>
              <a:rPr lang="en-US" altLang="en-US" dirty="0" smtClean="0"/>
              <a:t>External </a:t>
            </a:r>
            <a:r>
              <a:rPr lang="en-US" altLang="en-US" dirty="0"/>
              <a:t>Complexity</a:t>
            </a:r>
          </a:p>
          <a:p>
            <a:pPr lvl="1"/>
            <a:endParaRPr lang="en-US" altLang="en-US" dirty="0" smtClean="0"/>
          </a:p>
          <a:p>
            <a:pPr lvl="1"/>
            <a:endParaRPr lang="en-US" altLang="en-US" dirty="0"/>
          </a:p>
          <a:p>
            <a:pPr marL="742950" lvl="1" indent="-285750">
              <a:buFont typeface="Wingdings" panose="05000000000000000000" pitchFamily="2" charset="2"/>
              <a:buChar char="Ø"/>
            </a:pPr>
            <a:r>
              <a:rPr lang="en-US" altLang="en-US" dirty="0" smtClean="0"/>
              <a:t>Arises </a:t>
            </a:r>
            <a:r>
              <a:rPr lang="en-US" altLang="en-US" dirty="0"/>
              <a:t>from the fact that users themselves have only a vague idea of how their system works and have difficulty in expressing their requirements</a:t>
            </a:r>
          </a:p>
        </p:txBody>
      </p:sp>
    </p:spTree>
    <p:extLst>
      <p:ext uri="{BB962C8B-B14F-4D97-AF65-F5344CB8AC3E}">
        <p14:creationId xmlns:p14="http://schemas.microsoft.com/office/powerpoint/2010/main" val="394429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http://cs-exhibitions.uni-klu.ac.at/uploads/pics/Klasse_01.gif"/>
          <p:cNvPicPr/>
          <p:nvPr/>
        </p:nvPicPr>
        <p:blipFill>
          <a:blip r:embed="rId2">
            <a:extLst>
              <a:ext uri="{28A0092B-C50C-407E-A947-70E740481C1C}">
                <a14:useLocalDpi xmlns:a14="http://schemas.microsoft.com/office/drawing/2010/main" val="0"/>
              </a:ext>
            </a:extLst>
          </a:blip>
          <a:srcRect/>
          <a:stretch>
            <a:fillRect/>
          </a:stretch>
        </p:blipFill>
        <p:spPr bwMode="auto">
          <a:xfrm>
            <a:off x="424736" y="1177325"/>
            <a:ext cx="2301240" cy="1615440"/>
          </a:xfrm>
          <a:prstGeom prst="rect">
            <a:avLst/>
          </a:prstGeom>
          <a:noFill/>
          <a:ln>
            <a:noFill/>
          </a:ln>
        </p:spPr>
      </p:pic>
      <p:pic>
        <p:nvPicPr>
          <p:cNvPr id="24" name="Picture 23" descr="http://cs-exhibitions.uni-klu.ac.at/uploads/pics/object_01.gif"/>
          <p:cNvPicPr/>
          <p:nvPr/>
        </p:nvPicPr>
        <p:blipFill>
          <a:blip r:embed="rId3">
            <a:extLst>
              <a:ext uri="{28A0092B-C50C-407E-A947-70E740481C1C}">
                <a14:useLocalDpi xmlns:a14="http://schemas.microsoft.com/office/drawing/2010/main" val="0"/>
              </a:ext>
            </a:extLst>
          </a:blip>
          <a:srcRect/>
          <a:stretch>
            <a:fillRect/>
          </a:stretch>
        </p:blipFill>
        <p:spPr bwMode="auto">
          <a:xfrm>
            <a:off x="401876" y="3328071"/>
            <a:ext cx="2324100" cy="1577340"/>
          </a:xfrm>
          <a:prstGeom prst="rect">
            <a:avLst/>
          </a:prstGeom>
          <a:noFill/>
          <a:ln>
            <a:noFill/>
          </a:ln>
        </p:spPr>
      </p:pic>
      <p:sp>
        <p:nvSpPr>
          <p:cNvPr id="13" name="Rectangle 12"/>
          <p:cNvSpPr/>
          <p:nvPr/>
        </p:nvSpPr>
        <p:spPr>
          <a:xfrm>
            <a:off x="1325819" y="399077"/>
            <a:ext cx="3185487" cy="388696"/>
          </a:xfrm>
          <a:prstGeom prst="rect">
            <a:avLst/>
          </a:prstGeom>
        </p:spPr>
        <p:txBody>
          <a:bodyPr wrap="none">
            <a:spAutoFit/>
          </a:bodyPr>
          <a:lstStyle/>
          <a:p>
            <a:pPr>
              <a:lnSpc>
                <a:spcPct val="107000"/>
              </a:lnSpc>
              <a:spcAft>
                <a:spcPts val="800"/>
              </a:spcAft>
            </a:pPr>
            <a:r>
              <a:rPr lang="en-US" b="1" kern="1800" dirty="0">
                <a:solidFill>
                  <a:srgbClr val="FF9900"/>
                </a:solidFill>
                <a:latin typeface="Trebuchet MS" panose="020B0603020202020204" pitchFamily="34" charset="0"/>
                <a:ea typeface="Times New Roman" panose="02020603050405020304" pitchFamily="18" charset="0"/>
                <a:cs typeface="Times New Roman" panose="02020603050405020304" pitchFamily="18" charset="0"/>
              </a:rPr>
              <a:t>The </a:t>
            </a:r>
            <a:r>
              <a:rPr lang="en-US" b="1" kern="1800" dirty="0" err="1">
                <a:solidFill>
                  <a:srgbClr val="FF9900"/>
                </a:solidFill>
                <a:latin typeface="Trebuchet MS" panose="020B0603020202020204" pitchFamily="34" charset="0"/>
                <a:ea typeface="Times New Roman" panose="02020603050405020304" pitchFamily="18" charset="0"/>
                <a:cs typeface="Times New Roman" panose="02020603050405020304" pitchFamily="18" charset="0"/>
              </a:rPr>
              <a:t>Booch</a:t>
            </a:r>
            <a:r>
              <a:rPr lang="en-US" b="1" kern="1800" dirty="0">
                <a:solidFill>
                  <a:srgbClr val="FF9900"/>
                </a:solidFill>
                <a:latin typeface="Trebuchet MS" panose="020B0603020202020204" pitchFamily="34" charset="0"/>
                <a:ea typeface="Times New Roman" panose="02020603050405020304" pitchFamily="18" charset="0"/>
                <a:cs typeface="Times New Roman" panose="02020603050405020304" pitchFamily="18" charset="0"/>
              </a:rPr>
              <a:t> method notation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p:cNvSpPr txBox="1"/>
          <p:nvPr/>
        </p:nvSpPr>
        <p:spPr>
          <a:xfrm>
            <a:off x="3004289" y="1544748"/>
            <a:ext cx="2269168" cy="646331"/>
          </a:xfrm>
          <a:prstGeom prst="rect">
            <a:avLst/>
          </a:prstGeom>
          <a:noFill/>
        </p:spPr>
        <p:txBody>
          <a:bodyPr wrap="square" rtlCol="0">
            <a:spAutoFit/>
          </a:bodyPr>
          <a:lstStyle/>
          <a:p>
            <a:r>
              <a:rPr lang="en-US" dirty="0" smtClean="0"/>
              <a:t>Class diagram notation</a:t>
            </a:r>
            <a:endParaRPr lang="en-US" dirty="0"/>
          </a:p>
        </p:txBody>
      </p:sp>
      <p:sp>
        <p:nvSpPr>
          <p:cNvPr id="15" name="TextBox 14"/>
          <p:cNvSpPr txBox="1"/>
          <p:nvPr/>
        </p:nvSpPr>
        <p:spPr>
          <a:xfrm>
            <a:off x="2918563" y="3859131"/>
            <a:ext cx="2354893" cy="646331"/>
          </a:xfrm>
          <a:prstGeom prst="rect">
            <a:avLst/>
          </a:prstGeom>
          <a:noFill/>
        </p:spPr>
        <p:txBody>
          <a:bodyPr wrap="square" rtlCol="0">
            <a:spAutoFit/>
          </a:bodyPr>
          <a:lstStyle/>
          <a:p>
            <a:r>
              <a:rPr lang="en-US" dirty="0" smtClean="0"/>
              <a:t>Object diagram notation</a:t>
            </a:r>
            <a:endParaRPr lang="en-US" dirty="0"/>
          </a:p>
        </p:txBody>
      </p:sp>
      <p:sp>
        <p:nvSpPr>
          <p:cNvPr id="16" name="Rectangle 15"/>
          <p:cNvSpPr/>
          <p:nvPr/>
        </p:nvSpPr>
        <p:spPr>
          <a:xfrm>
            <a:off x="4926904" y="4116741"/>
            <a:ext cx="6096000" cy="1277786"/>
          </a:xfrm>
          <a:prstGeom prst="rect">
            <a:avLst/>
          </a:prstGeom>
        </p:spPr>
        <p:txBody>
          <a:bodyPr>
            <a:spAutoFit/>
          </a:bodyPr>
          <a:lstStyle/>
          <a:p>
            <a:pPr>
              <a:lnSpc>
                <a:spcPct val="107000"/>
              </a:lnSpc>
              <a:spcAft>
                <a:spcPts val="800"/>
              </a:spcAft>
            </a:pP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The </a:t>
            </a:r>
            <a:r>
              <a:rPr lang="en-US" dirty="0" err="1">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Booch</a:t>
            </a: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method includes </a:t>
            </a:r>
            <a:r>
              <a:rPr lang="en-US" b="1"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six types of diagrams</a:t>
            </a: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such as class diagrams, object diagrams, state transition diagrams, module diagrams, process diagrams and interaction diagrams.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p:cNvSpPr/>
          <p:nvPr/>
        </p:nvSpPr>
        <p:spPr>
          <a:xfrm>
            <a:off x="4926904" y="1369620"/>
            <a:ext cx="6096000" cy="1870512"/>
          </a:xfrm>
          <a:prstGeom prst="rect">
            <a:avLst/>
          </a:prstGeom>
        </p:spPr>
        <p:txBody>
          <a:bodyPr>
            <a:spAutoFit/>
          </a:bodyPr>
          <a:lstStyle/>
          <a:p>
            <a:pPr>
              <a:lnSpc>
                <a:spcPct val="107000"/>
              </a:lnSpc>
              <a:spcAft>
                <a:spcPts val="800"/>
              </a:spcAft>
            </a:pP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The </a:t>
            </a:r>
            <a:r>
              <a:rPr lang="en-US" dirty="0" err="1">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Booch</a:t>
            </a: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method helps to design systems using the object paradigm. It covers the analysis- and design phases of an object-oriented system. The method defines different models to describe a system and it supports the iterative and incremental development of systems.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5" name="Picture 1" descr="cl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001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booch04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706"/>
            <a:ext cx="100012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339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33049" y="2139456"/>
          <a:ext cx="8485940" cy="3923702"/>
        </p:xfrm>
        <a:graphic>
          <a:graphicData uri="http://schemas.openxmlformats.org/drawingml/2006/table">
            <a:tbl>
              <a:tblPr/>
              <a:tblGrid>
                <a:gridCol w="2121485">
                  <a:extLst>
                    <a:ext uri="{9D8B030D-6E8A-4147-A177-3AD203B41FA5}">
                      <a16:colId xmlns:a16="http://schemas.microsoft.com/office/drawing/2014/main" val="104924638"/>
                    </a:ext>
                  </a:extLst>
                </a:gridCol>
                <a:gridCol w="2121485">
                  <a:extLst>
                    <a:ext uri="{9D8B030D-6E8A-4147-A177-3AD203B41FA5}">
                      <a16:colId xmlns:a16="http://schemas.microsoft.com/office/drawing/2014/main" val="1778410889"/>
                    </a:ext>
                  </a:extLst>
                </a:gridCol>
                <a:gridCol w="2121485">
                  <a:extLst>
                    <a:ext uri="{9D8B030D-6E8A-4147-A177-3AD203B41FA5}">
                      <a16:colId xmlns:a16="http://schemas.microsoft.com/office/drawing/2014/main" val="3233928917"/>
                    </a:ext>
                  </a:extLst>
                </a:gridCol>
                <a:gridCol w="2121485">
                  <a:extLst>
                    <a:ext uri="{9D8B030D-6E8A-4147-A177-3AD203B41FA5}">
                      <a16:colId xmlns:a16="http://schemas.microsoft.com/office/drawing/2014/main" val="3969036694"/>
                    </a:ext>
                  </a:extLst>
                </a:gridCol>
              </a:tblGrid>
              <a:tr h="631862">
                <a:tc>
                  <a:txBody>
                    <a:bodyPr/>
                    <a:lstStyle/>
                    <a:p>
                      <a:pPr algn="ctr"/>
                      <a:r>
                        <a:rPr lang="en-US" sz="1800">
                          <a:effectLst/>
                        </a:rPr>
                        <a:t>Model</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800">
                          <a:effectLst/>
                        </a:rPr>
                        <a:t>Type</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800">
                          <a:effectLst/>
                        </a:rPr>
                        <a:t>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800">
                          <a:effectLst/>
                        </a:rPr>
                        <a:t>UML correspondence</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2945769"/>
                  </a:ext>
                </a:extLst>
              </a:tr>
              <a:tr h="361064">
                <a:tc>
                  <a:txBody>
                    <a:bodyPr/>
                    <a:lstStyle/>
                    <a:p>
                      <a:r>
                        <a:rPr lang="en-US" sz="1800">
                          <a:effectLst/>
                        </a:rPr>
                        <a:t>Logical</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Static</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Class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a:solidFill>
                            <a:srgbClr val="0B0080"/>
                          </a:solidFill>
                          <a:effectLst/>
                          <a:hlinkClick r:id="rId2" tooltip="Class diagram"/>
                        </a:rPr>
                        <a:t>Class diagram</a:t>
                      </a:r>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79395401"/>
                  </a:ext>
                </a:extLst>
              </a:tr>
              <a:tr h="361064">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Object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a:solidFill>
                            <a:srgbClr val="0B0080"/>
                          </a:solidFill>
                          <a:effectLst/>
                          <a:hlinkClick r:id="rId3" tooltip="Object diagram"/>
                        </a:rPr>
                        <a:t>Object diagram</a:t>
                      </a:r>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78218257"/>
                  </a:ext>
                </a:extLst>
              </a:tr>
              <a:tr h="631862">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Dynamic</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State transition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a:solidFill>
                            <a:srgbClr val="0B0080"/>
                          </a:solidFill>
                          <a:effectLst/>
                          <a:hlinkClick r:id="rId4" tooltip="State diagram (UML)"/>
                        </a:rPr>
                        <a:t>State chart diagram</a:t>
                      </a:r>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5803738"/>
                  </a:ext>
                </a:extLst>
              </a:tr>
              <a:tr h="631862">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Interaction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a:solidFill>
                            <a:srgbClr val="0B0080"/>
                          </a:solidFill>
                          <a:effectLst/>
                          <a:hlinkClick r:id="rId5" tooltip="Sequence diagram"/>
                        </a:rPr>
                        <a:t>Sequence diagram</a:t>
                      </a:r>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31782028"/>
                  </a:ext>
                </a:extLst>
              </a:tr>
              <a:tr h="631862">
                <a:tc>
                  <a:txBody>
                    <a:bodyPr/>
                    <a:lstStyle/>
                    <a:p>
                      <a:r>
                        <a:rPr lang="en-US" sz="1800">
                          <a:effectLst/>
                        </a:rPr>
                        <a:t>Physical</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Static</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Module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a:solidFill>
                            <a:srgbClr val="0B0080"/>
                          </a:solidFill>
                          <a:effectLst/>
                          <a:hlinkClick r:id="rId6" tooltip="Component diagram"/>
                        </a:rPr>
                        <a:t>Component diagram</a:t>
                      </a:r>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504786"/>
                  </a:ext>
                </a:extLst>
              </a:tr>
              <a:tr h="631862">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sz="180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a:effectLst/>
                        </a:rPr>
                        <a:t>Process diagram</a:t>
                      </a: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800" u="none" strike="noStrike" dirty="0">
                          <a:solidFill>
                            <a:srgbClr val="0B0080"/>
                          </a:solidFill>
                          <a:effectLst/>
                          <a:hlinkClick r:id="rId7" tooltip="Deployment diagram"/>
                        </a:rPr>
                        <a:t>Deployment diagram</a:t>
                      </a:r>
                      <a:endParaRPr lang="en-US" sz="1800" dirty="0">
                        <a:effectLst/>
                      </a:endParaRPr>
                    </a:p>
                  </a:txBody>
                  <a:tcPr marL="90266" marR="90266" marT="45133" marB="4513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26590558"/>
                  </a:ext>
                </a:extLst>
              </a:tr>
            </a:tbl>
          </a:graphicData>
        </a:graphic>
      </p:graphicFrame>
    </p:spTree>
    <p:extLst>
      <p:ext uri="{BB962C8B-B14F-4D97-AF65-F5344CB8AC3E}">
        <p14:creationId xmlns:p14="http://schemas.microsoft.com/office/powerpoint/2010/main" val="1433863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45628158"/>
              </p:ext>
            </p:extLst>
          </p:nvPr>
        </p:nvGraphicFramePr>
        <p:xfrm>
          <a:off x="2801448" y="2199705"/>
          <a:ext cx="3848100" cy="195707"/>
        </p:xfrm>
        <a:graphic>
          <a:graphicData uri="http://schemas.openxmlformats.org/drawingml/2006/table">
            <a:tbl>
              <a:tblPr firstRow="1" firstCol="1" bandRow="1">
                <a:tableStyleId>{5C22544A-7EE6-4342-B048-85BDC9FD1C3A}</a:tableStyleId>
              </a:tblPr>
              <a:tblGrid>
                <a:gridCol w="3848100">
                  <a:extLst>
                    <a:ext uri="{9D8B030D-6E8A-4147-A177-3AD203B41FA5}">
                      <a16:colId xmlns:a16="http://schemas.microsoft.com/office/drawing/2014/main" val="2551316660"/>
                    </a:ext>
                  </a:extLst>
                </a:gridCol>
              </a:tblGrid>
              <a:tr h="0">
                <a:tc>
                  <a:txBody>
                    <a:bodyPr/>
                    <a:lstStyle/>
                    <a:p>
                      <a:pPr marL="0" marR="0">
                        <a:lnSpc>
                          <a:spcPct val="107000"/>
                        </a:lnSpc>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76472360"/>
                  </a:ext>
                </a:extLst>
              </a:tr>
            </a:tbl>
          </a:graphicData>
        </a:graphic>
      </p:graphicFrame>
      <p:pic>
        <p:nvPicPr>
          <p:cNvPr id="2049" name="Picture 4" descr="http://cs-exhibitions.uni-klu.ac.at/uploads/pics/interac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242" y="2199927"/>
            <a:ext cx="3848100" cy="2841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3419" y="405901"/>
            <a:ext cx="6096000" cy="685059"/>
          </a:xfrm>
          <a:prstGeom prst="rect">
            <a:avLst/>
          </a:prstGeom>
        </p:spPr>
        <p:txBody>
          <a:bodyPr>
            <a:spAutoFit/>
          </a:bodyPr>
          <a:lstStyle/>
          <a:p>
            <a:pPr>
              <a:lnSpc>
                <a:spcPct val="107000"/>
              </a:lnSpc>
              <a:spcAft>
                <a:spcPts val="800"/>
              </a:spcAft>
            </a:pPr>
            <a:r>
              <a:rPr lang="en-US"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The dynamic nature of an application can be illustrated by state transition and interaction diagrams.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6899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70718" cy="6626268"/>
          </a:xfrm>
          <a:prstGeom prst="rect">
            <a:avLst/>
          </a:prstGeom>
        </p:spPr>
      </p:pic>
      <p:sp>
        <p:nvSpPr>
          <p:cNvPr id="3" name="TextBox 2"/>
          <p:cNvSpPr txBox="1"/>
          <p:nvPr/>
        </p:nvSpPr>
        <p:spPr>
          <a:xfrm>
            <a:off x="1027134" y="6450904"/>
            <a:ext cx="3883069" cy="369332"/>
          </a:xfrm>
          <a:prstGeom prst="rect">
            <a:avLst/>
          </a:prstGeom>
          <a:noFill/>
        </p:spPr>
        <p:txBody>
          <a:bodyPr wrap="square" rtlCol="0">
            <a:spAutoFit/>
          </a:bodyPr>
          <a:lstStyle/>
          <a:p>
            <a:r>
              <a:rPr lang="en-US" dirty="0" smtClean="0"/>
              <a:t>Interaction – Overview diagram</a:t>
            </a:r>
            <a:endParaRPr lang="en-US" dirty="0"/>
          </a:p>
        </p:txBody>
      </p:sp>
    </p:spTree>
    <p:extLst>
      <p:ext uri="{BB962C8B-B14F-4D97-AF65-F5344CB8AC3E}">
        <p14:creationId xmlns:p14="http://schemas.microsoft.com/office/powerpoint/2010/main" val="762722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0312"/>
            <a:ext cx="9407046" cy="6707688"/>
          </a:xfrm>
          <a:prstGeom prst="rect">
            <a:avLst/>
          </a:prstGeom>
        </p:spPr>
      </p:pic>
      <p:sp>
        <p:nvSpPr>
          <p:cNvPr id="3" name="TextBox 2"/>
          <p:cNvSpPr txBox="1"/>
          <p:nvPr/>
        </p:nvSpPr>
        <p:spPr>
          <a:xfrm>
            <a:off x="2705622" y="6062597"/>
            <a:ext cx="3181611" cy="369332"/>
          </a:xfrm>
          <a:prstGeom prst="rect">
            <a:avLst/>
          </a:prstGeom>
          <a:noFill/>
        </p:spPr>
        <p:txBody>
          <a:bodyPr wrap="square" rtlCol="0">
            <a:spAutoFit/>
          </a:bodyPr>
          <a:lstStyle/>
          <a:p>
            <a:r>
              <a:rPr lang="en-US" dirty="0" smtClean="0"/>
              <a:t>Sequence Diagram</a:t>
            </a:r>
            <a:endParaRPr lang="en-US" dirty="0"/>
          </a:p>
        </p:txBody>
      </p:sp>
    </p:spTree>
    <p:extLst>
      <p:ext uri="{BB962C8B-B14F-4D97-AF65-F5344CB8AC3E}">
        <p14:creationId xmlns:p14="http://schemas.microsoft.com/office/powerpoint/2010/main" val="1315025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282"/>
            <a:ext cx="9394521" cy="6285717"/>
          </a:xfrm>
          <a:prstGeom prst="rect">
            <a:avLst/>
          </a:prstGeom>
        </p:spPr>
      </p:pic>
      <p:sp>
        <p:nvSpPr>
          <p:cNvPr id="3" name="TextBox 2"/>
          <p:cNvSpPr txBox="1"/>
          <p:nvPr/>
        </p:nvSpPr>
        <p:spPr>
          <a:xfrm>
            <a:off x="2379945" y="6323295"/>
            <a:ext cx="3682652" cy="369332"/>
          </a:xfrm>
          <a:prstGeom prst="rect">
            <a:avLst/>
          </a:prstGeom>
          <a:noFill/>
        </p:spPr>
        <p:txBody>
          <a:bodyPr wrap="square" rtlCol="0">
            <a:spAutoFit/>
          </a:bodyPr>
          <a:lstStyle/>
          <a:p>
            <a:r>
              <a:rPr lang="en-US" dirty="0" smtClean="0"/>
              <a:t>Composite Structure diagram</a:t>
            </a:r>
            <a:endParaRPr lang="en-US" dirty="0"/>
          </a:p>
        </p:txBody>
      </p:sp>
    </p:spTree>
    <p:extLst>
      <p:ext uri="{BB962C8B-B14F-4D97-AF65-F5344CB8AC3E}">
        <p14:creationId xmlns:p14="http://schemas.microsoft.com/office/powerpoint/2010/main" val="1213572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94521" cy="6858000"/>
          </a:xfrm>
          <a:prstGeom prst="rect">
            <a:avLst/>
          </a:prstGeom>
        </p:spPr>
      </p:pic>
    </p:spTree>
    <p:extLst>
      <p:ext uri="{BB962C8B-B14F-4D97-AF65-F5344CB8AC3E}">
        <p14:creationId xmlns:p14="http://schemas.microsoft.com/office/powerpoint/2010/main" val="3503255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532307" cy="6638795"/>
          </a:xfrm>
          <a:prstGeom prst="rect">
            <a:avLst/>
          </a:prstGeom>
        </p:spPr>
      </p:pic>
      <p:sp>
        <p:nvSpPr>
          <p:cNvPr id="3" name="TextBox 2"/>
          <p:cNvSpPr txBox="1"/>
          <p:nvPr/>
        </p:nvSpPr>
        <p:spPr>
          <a:xfrm>
            <a:off x="1189973" y="6375748"/>
            <a:ext cx="3244241" cy="369332"/>
          </a:xfrm>
          <a:prstGeom prst="rect">
            <a:avLst/>
          </a:prstGeom>
          <a:noFill/>
        </p:spPr>
        <p:txBody>
          <a:bodyPr wrap="square" rtlCol="0">
            <a:spAutoFit/>
          </a:bodyPr>
          <a:lstStyle/>
          <a:p>
            <a:r>
              <a:rPr lang="en-US" dirty="0" smtClean="0"/>
              <a:t>Communication Diagram</a:t>
            </a:r>
            <a:endParaRPr lang="en-US" dirty="0"/>
          </a:p>
        </p:txBody>
      </p:sp>
    </p:spTree>
    <p:extLst>
      <p:ext uri="{BB962C8B-B14F-4D97-AF65-F5344CB8AC3E}">
        <p14:creationId xmlns:p14="http://schemas.microsoft.com/office/powerpoint/2010/main" val="1442335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30225" cy="6882866"/>
          </a:xfrm>
          <a:prstGeom prst="rect">
            <a:avLst/>
          </a:prstGeom>
        </p:spPr>
      </p:pic>
      <p:sp>
        <p:nvSpPr>
          <p:cNvPr id="3" name="TextBox 2"/>
          <p:cNvSpPr txBox="1"/>
          <p:nvPr/>
        </p:nvSpPr>
        <p:spPr>
          <a:xfrm>
            <a:off x="388307" y="6325644"/>
            <a:ext cx="2655517" cy="369332"/>
          </a:xfrm>
          <a:prstGeom prst="rect">
            <a:avLst/>
          </a:prstGeom>
          <a:noFill/>
        </p:spPr>
        <p:txBody>
          <a:bodyPr wrap="square" rtlCol="0">
            <a:spAutoFit/>
          </a:bodyPr>
          <a:lstStyle/>
          <a:p>
            <a:r>
              <a:rPr lang="en-US" dirty="0" smtClean="0"/>
              <a:t>Activity Diagram</a:t>
            </a:r>
            <a:endParaRPr lang="en-US" dirty="0"/>
          </a:p>
        </p:txBody>
      </p:sp>
    </p:spTree>
    <p:extLst>
      <p:ext uri="{BB962C8B-B14F-4D97-AF65-F5344CB8AC3E}">
        <p14:creationId xmlns:p14="http://schemas.microsoft.com/office/powerpoint/2010/main" val="4276916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006214" cy="6858000"/>
          </a:xfrm>
          <a:prstGeom prst="rect">
            <a:avLst/>
          </a:prstGeom>
        </p:spPr>
      </p:pic>
      <p:sp>
        <p:nvSpPr>
          <p:cNvPr id="3" name="TextBox 2"/>
          <p:cNvSpPr txBox="1"/>
          <p:nvPr/>
        </p:nvSpPr>
        <p:spPr>
          <a:xfrm>
            <a:off x="977030" y="6225436"/>
            <a:ext cx="2480154" cy="369332"/>
          </a:xfrm>
          <a:prstGeom prst="rect">
            <a:avLst/>
          </a:prstGeom>
          <a:noFill/>
        </p:spPr>
        <p:txBody>
          <a:bodyPr wrap="square" rtlCol="0">
            <a:spAutoFit/>
          </a:bodyPr>
          <a:lstStyle/>
          <a:p>
            <a:r>
              <a:rPr lang="en-US" dirty="0" smtClean="0"/>
              <a:t>Deployment Diagram</a:t>
            </a:r>
            <a:endParaRPr lang="en-US" dirty="0"/>
          </a:p>
        </p:txBody>
      </p:sp>
    </p:spTree>
    <p:extLst>
      <p:ext uri="{BB962C8B-B14F-4D97-AF65-F5344CB8AC3E}">
        <p14:creationId xmlns:p14="http://schemas.microsoft.com/office/powerpoint/2010/main" val="132927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4088" y="1693326"/>
            <a:ext cx="8718115" cy="2302425"/>
          </a:xfrm>
          <a:prstGeom prst="rect">
            <a:avLst/>
          </a:prstGeom>
        </p:spPr>
        <p:txBody>
          <a:bodyPr wrap="square">
            <a:spAutoFit/>
          </a:bodyPr>
          <a:lstStyle/>
          <a:p>
            <a:pPr>
              <a:lnSpc>
                <a:spcPct val="107000"/>
              </a:lnSpc>
              <a:spcAft>
                <a:spcPts val="800"/>
              </a:spcAft>
            </a:pPr>
            <a:r>
              <a:rPr lang="en-US" sz="2000" b="1" dirty="0">
                <a:latin typeface="Arial" panose="020B0604020202020204" pitchFamily="34" charset="0"/>
                <a:ea typeface="Calibri" panose="020F0502020204030204" pitchFamily="34" charset="0"/>
                <a:cs typeface="Times New Roman" panose="02020603050405020304" pitchFamily="18" charset="0"/>
              </a:rPr>
              <a:t>Why Software Is Inherently Complex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BookAntiqua"/>
                <a:ea typeface="Calibri" panose="020F0502020204030204" pitchFamily="34" charset="0"/>
                <a:cs typeface="BookAntiqua"/>
              </a:rPr>
              <a:t>"The complexity of software is an essential property, not an accidental one"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BookAntiqua"/>
                <a:ea typeface="Calibri" panose="020F0502020204030204" pitchFamily="34" charset="0"/>
                <a:cs typeface="BookAntiqua"/>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BookAntiqua"/>
                <a:ea typeface="Calibri" panose="020F0502020204030204" pitchFamily="34" charset="0"/>
                <a:cs typeface="BookAntiqua"/>
              </a:rPr>
              <a:t>The complexity of the problem domain,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BookAntiqua"/>
                <a:ea typeface="Calibri" panose="020F0502020204030204" pitchFamily="34" charset="0"/>
                <a:cs typeface="BookAntiqua"/>
              </a:rPr>
              <a:t>The difficulty of managing the developmental process,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BookAntiqua"/>
                <a:ea typeface="Calibri" panose="020F0502020204030204" pitchFamily="34" charset="0"/>
                <a:cs typeface="BookAntiqua"/>
              </a:rPr>
              <a:t>The flexibility possible through software,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BookAntiqua"/>
                <a:ea typeface="Calibri" panose="020F0502020204030204" pitchFamily="34" charset="0"/>
                <a:cs typeface="BookAntiqua"/>
              </a:rPr>
              <a:t>The problems of characterizing the behavior of discrete systems.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40110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2342055"/>
              </p:ext>
            </p:extLst>
          </p:nvPr>
        </p:nvGraphicFramePr>
        <p:xfrm>
          <a:off x="677863" y="4596606"/>
          <a:ext cx="8596312" cy="1828800"/>
        </p:xfrm>
        <a:graphic>
          <a:graphicData uri="http://schemas.openxmlformats.org/drawingml/2006/table">
            <a:tbl>
              <a:tblPr/>
              <a:tblGrid>
                <a:gridCol w="4298156">
                  <a:extLst>
                    <a:ext uri="{9D8B030D-6E8A-4147-A177-3AD203B41FA5}">
                      <a16:colId xmlns:a16="http://schemas.microsoft.com/office/drawing/2014/main" val="3216591466"/>
                    </a:ext>
                  </a:extLst>
                </a:gridCol>
                <a:gridCol w="4298156">
                  <a:extLst>
                    <a:ext uri="{9D8B030D-6E8A-4147-A177-3AD203B41FA5}">
                      <a16:colId xmlns:a16="http://schemas.microsoft.com/office/drawing/2014/main" val="1898311015"/>
                    </a:ext>
                  </a:extLst>
                </a:gridCol>
              </a:tblGrid>
              <a:tr h="0">
                <a:tc>
                  <a:txBody>
                    <a:bodyPr/>
                    <a:lstStyle/>
                    <a:p>
                      <a:r>
                        <a:rPr lang="en-US" dirty="0">
                          <a:effectLst/>
                        </a:rPr>
                        <a:t>version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0F0"/>
                    </a:solidFill>
                  </a:tcPr>
                </a:tc>
                <a:tc>
                  <a:txBody>
                    <a:bodyPr/>
                    <a:lstStyle/>
                    <a:p>
                      <a:r>
                        <a:rPr lang="en-US">
                          <a:effectLst/>
                        </a:rPr>
                        <a:t>description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332046026"/>
                  </a:ext>
                </a:extLst>
              </a:tr>
              <a:tr h="0">
                <a:tc>
                  <a:txBody>
                    <a:bodyPr/>
                    <a:lstStyle/>
                    <a:p>
                      <a:r>
                        <a:rPr lang="en-US" dirty="0">
                          <a:effectLst/>
                        </a:rPr>
                        <a:t>C++98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effectLst/>
                        </a:rPr>
                        <a:t>C++ 1998/2003 Standard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9345812"/>
                  </a:ext>
                </a:extLst>
              </a:tr>
              <a:tr h="0">
                <a:tc>
                  <a:txBody>
                    <a:bodyPr/>
                    <a:lstStyle/>
                    <a:p>
                      <a:r>
                        <a:rPr lang="en-US">
                          <a:effectLst/>
                        </a:rPr>
                        <a:t>C++11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effectLst/>
                        </a:rPr>
                        <a:t>C++ 2011 Standard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7437011"/>
                  </a:ext>
                </a:extLst>
              </a:tr>
              <a:tr h="0">
                <a:tc>
                  <a:txBody>
                    <a:bodyPr/>
                    <a:lstStyle/>
                    <a:p>
                      <a:r>
                        <a:rPr lang="en-US">
                          <a:effectLst/>
                        </a:rPr>
                        <a:t>C++14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effectLst/>
                        </a:rPr>
                        <a:t>C++ 2014 Standard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39457"/>
                  </a:ext>
                </a:extLst>
              </a:tr>
              <a:tr h="0">
                <a:tc>
                  <a:txBody>
                    <a:bodyPr/>
                    <a:lstStyle/>
                    <a:p>
                      <a:r>
                        <a:rPr lang="en-US">
                          <a:effectLst/>
                        </a:rPr>
                        <a:t>Non-standard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dirty="0">
                          <a:effectLst/>
                        </a:rPr>
                        <a:t>Non standard feature.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94880050"/>
                  </a:ext>
                </a:extLst>
              </a:tr>
            </a:tbl>
          </a:graphicData>
        </a:graphic>
      </p:graphicFrame>
      <p:sp>
        <p:nvSpPr>
          <p:cNvPr id="3" name="Rectangle 1"/>
          <p:cNvSpPr>
            <a:spLocks noChangeArrowheads="1"/>
          </p:cNvSpPr>
          <p:nvPr/>
        </p:nvSpPr>
        <p:spPr bwMode="auto">
          <a:xfrm>
            <a:off x="677863" y="3186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04607338"/>
              </p:ext>
            </p:extLst>
          </p:nvPr>
        </p:nvGraphicFramePr>
        <p:xfrm>
          <a:off x="677863" y="1690846"/>
          <a:ext cx="8596311" cy="2560320"/>
        </p:xfrm>
        <a:graphic>
          <a:graphicData uri="http://schemas.openxmlformats.org/drawingml/2006/table">
            <a:tbl>
              <a:tblPr/>
              <a:tblGrid>
                <a:gridCol w="2865437">
                  <a:extLst>
                    <a:ext uri="{9D8B030D-6E8A-4147-A177-3AD203B41FA5}">
                      <a16:colId xmlns:a16="http://schemas.microsoft.com/office/drawing/2014/main" val="3900216736"/>
                    </a:ext>
                  </a:extLst>
                </a:gridCol>
                <a:gridCol w="2865437">
                  <a:extLst>
                    <a:ext uri="{9D8B030D-6E8A-4147-A177-3AD203B41FA5}">
                      <a16:colId xmlns:a16="http://schemas.microsoft.com/office/drawing/2014/main" val="3928035057"/>
                    </a:ext>
                  </a:extLst>
                </a:gridCol>
                <a:gridCol w="2865437">
                  <a:extLst>
                    <a:ext uri="{9D8B030D-6E8A-4147-A177-3AD203B41FA5}">
                      <a16:colId xmlns:a16="http://schemas.microsoft.com/office/drawing/2014/main" val="3223567508"/>
                    </a:ext>
                  </a:extLst>
                </a:gridCol>
              </a:tblGrid>
              <a:tr h="0">
                <a:tc>
                  <a:txBody>
                    <a:bodyPr/>
                    <a:lstStyle/>
                    <a:p>
                      <a:pPr algn="ctr"/>
                      <a:r>
                        <a:rPr lang="en-US">
                          <a:effectLst/>
                        </a:rPr>
                        <a:t>Year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 Standard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Informal 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47813493"/>
                  </a:ext>
                </a:extLst>
              </a:tr>
              <a:tr h="0">
                <a:tc>
                  <a:txBody>
                    <a:bodyPr/>
                    <a:lstStyle/>
                    <a:p>
                      <a:pPr algn="ctr"/>
                      <a:r>
                        <a:rPr lang="en-US">
                          <a:effectLst/>
                        </a:rPr>
                        <a:t>1998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effectLst/>
                        </a:rPr>
                        <a:t>ISO/IEC 14882:1998</a:t>
                      </a:r>
                      <a:r>
                        <a:rPr lang="en-US" b="0" i="0" u="none" strike="noStrike" baseline="30000">
                          <a:solidFill>
                            <a:srgbClr val="0B0080"/>
                          </a:solidFill>
                          <a:effectLst/>
                          <a:hlinkClick r:id="rId2"/>
                        </a:rPr>
                        <a:t>[23]</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B0080"/>
                          </a:solidFill>
                          <a:effectLst/>
                          <a:hlinkClick r:id="rId3" tooltip="C++98"/>
                        </a:rPr>
                        <a:t>C++98</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30830399"/>
                  </a:ext>
                </a:extLst>
              </a:tr>
              <a:tr h="0">
                <a:tc>
                  <a:txBody>
                    <a:bodyPr/>
                    <a:lstStyle/>
                    <a:p>
                      <a:pPr algn="ctr"/>
                      <a:r>
                        <a:rPr lang="en-US">
                          <a:effectLst/>
                        </a:rPr>
                        <a:t>2003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dirty="0">
                          <a:effectLst/>
                        </a:rPr>
                        <a:t>ISO/IEC 14882:2003</a:t>
                      </a:r>
                      <a:r>
                        <a:rPr lang="en-US" b="0" i="0" u="none" strike="noStrike" baseline="30000" dirty="0">
                          <a:solidFill>
                            <a:srgbClr val="0B0080"/>
                          </a:solidFill>
                          <a:effectLst/>
                          <a:hlinkClick r:id="rId4"/>
                        </a:rPr>
                        <a:t>[24]</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B0080"/>
                          </a:solidFill>
                          <a:effectLst/>
                          <a:hlinkClick r:id="rId5" tooltip="C++03"/>
                        </a:rPr>
                        <a:t>C++03</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76776043"/>
                  </a:ext>
                </a:extLst>
              </a:tr>
              <a:tr h="0">
                <a:tc>
                  <a:txBody>
                    <a:bodyPr/>
                    <a:lstStyle/>
                    <a:p>
                      <a:pPr algn="ctr"/>
                      <a:r>
                        <a:rPr lang="en-US">
                          <a:effectLst/>
                        </a:rPr>
                        <a:t>2011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effectLst/>
                        </a:rPr>
                        <a:t>ISO/IEC 14882:2011</a:t>
                      </a:r>
                      <a:r>
                        <a:rPr lang="en-US" b="0" i="0" u="none" strike="noStrike" baseline="30000">
                          <a:solidFill>
                            <a:srgbClr val="0B0080"/>
                          </a:solidFill>
                          <a:effectLst/>
                          <a:hlinkClick r:id="rId6"/>
                        </a:rPr>
                        <a:t>[25]</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B0080"/>
                          </a:solidFill>
                          <a:effectLst/>
                          <a:hlinkClick r:id="rId7" tooltip="C++11"/>
                        </a:rPr>
                        <a:t>C++11</a:t>
                      </a:r>
                      <a:r>
                        <a:rPr lang="en-US">
                          <a:effectLst/>
                        </a:rPr>
                        <a:t>, C++0x</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87916293"/>
                  </a:ext>
                </a:extLst>
              </a:tr>
              <a:tr h="0">
                <a:tc>
                  <a:txBody>
                    <a:bodyPr/>
                    <a:lstStyle/>
                    <a:p>
                      <a:pPr algn="ctr"/>
                      <a:r>
                        <a:rPr lang="en-US">
                          <a:effectLst/>
                        </a:rPr>
                        <a:t>2014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effectLst/>
                        </a:rPr>
                        <a:t>ISO/IEC 14882:2014</a:t>
                      </a:r>
                      <a:r>
                        <a:rPr lang="en-US" b="0" i="0" u="none" strike="noStrike" baseline="30000">
                          <a:solidFill>
                            <a:srgbClr val="0B0080"/>
                          </a:solidFill>
                          <a:effectLst/>
                          <a:hlinkClick r:id="rId8"/>
                        </a:rPr>
                        <a:t>[26]</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B0080"/>
                          </a:solidFill>
                          <a:effectLst/>
                          <a:hlinkClick r:id="rId9" tooltip="C++14"/>
                        </a:rPr>
                        <a:t>C++14</a:t>
                      </a:r>
                      <a:r>
                        <a:rPr lang="en-US">
                          <a:effectLst/>
                        </a:rPr>
                        <a:t>, C++1y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10064072"/>
                  </a:ext>
                </a:extLst>
              </a:tr>
              <a:tr h="0">
                <a:tc>
                  <a:txBody>
                    <a:bodyPr/>
                    <a:lstStyle/>
                    <a:p>
                      <a:pPr algn="ctr"/>
                      <a:r>
                        <a:rPr lang="en-US">
                          <a:effectLst/>
                        </a:rPr>
                        <a:t>2017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effectLst/>
                        </a:rPr>
                        <a:t>ISO/IEC 14882:2017</a:t>
                      </a:r>
                      <a:r>
                        <a:rPr lang="en-US" b="0" i="0" u="none" strike="noStrike" baseline="30000">
                          <a:solidFill>
                            <a:srgbClr val="0B0080"/>
                          </a:solidFill>
                          <a:effectLst/>
                          <a:hlinkClick r:id="rId10"/>
                        </a:rPr>
                        <a:t>[9]</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a:solidFill>
                            <a:srgbClr val="0B0080"/>
                          </a:solidFill>
                          <a:effectLst/>
                          <a:hlinkClick r:id="rId11" tooltip="C++17"/>
                        </a:rPr>
                        <a:t>C++17</a:t>
                      </a:r>
                      <a:r>
                        <a:rPr lang="en-US">
                          <a:effectLst/>
                        </a:rPr>
                        <a:t>, C++1z</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25283281"/>
                  </a:ext>
                </a:extLst>
              </a:tr>
              <a:tr h="0">
                <a:tc>
                  <a:txBody>
                    <a:bodyPr/>
                    <a:lstStyle/>
                    <a:p>
                      <a:pPr algn="ctr"/>
                      <a:r>
                        <a:rPr lang="en-US">
                          <a:effectLst/>
                        </a:rPr>
                        <a:t>2020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effectLst/>
                        </a:rPr>
                        <a:t>to be determined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rgbClr val="0B0080"/>
                          </a:solidFill>
                          <a:effectLst/>
                          <a:hlinkClick r:id="rId12" tooltip="C++20"/>
                        </a:rPr>
                        <a:t>C++20</a:t>
                      </a:r>
                      <a:r>
                        <a:rPr lang="en-US" b="0" i="0" u="none" strike="noStrike" baseline="30000" dirty="0">
                          <a:solidFill>
                            <a:srgbClr val="0B0080"/>
                          </a:solidFill>
                          <a:effectLst/>
                          <a:hlinkClick r:id="rId13"/>
                        </a:rPr>
                        <a:t>[17]</a:t>
                      </a:r>
                      <a:r>
                        <a:rPr lang="en-US" dirty="0">
                          <a:effectLst/>
                        </a:rPr>
                        <a:t>, C++2a</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1112903"/>
                  </a:ext>
                </a:extLst>
              </a:tr>
            </a:tbl>
          </a:graphicData>
        </a:graphic>
      </p:graphicFrame>
    </p:spTree>
    <p:extLst>
      <p:ext uri="{BB962C8B-B14F-4D97-AF65-F5344CB8AC3E}">
        <p14:creationId xmlns:p14="http://schemas.microsoft.com/office/powerpoint/2010/main" val="769852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900" y="474345"/>
            <a:ext cx="8547100" cy="5909310"/>
          </a:xfrm>
          <a:prstGeom prst="rect">
            <a:avLst/>
          </a:prstGeom>
        </p:spPr>
        <p:txBody>
          <a:bodyPr wrap="square">
            <a:spAutoFit/>
          </a:bodyPr>
          <a:lstStyle/>
          <a:p>
            <a:r>
              <a:rPr lang="en-US" dirty="0">
                <a:solidFill>
                  <a:srgbClr val="222222"/>
                </a:solidFill>
                <a:latin typeface="Arial" panose="020B0604020202020204" pitchFamily="34" charset="0"/>
              </a:rPr>
              <a:t>C++ is standardized by an </a:t>
            </a:r>
            <a:r>
              <a:rPr lang="en-US" dirty="0">
                <a:solidFill>
                  <a:srgbClr val="0B0080"/>
                </a:solidFill>
                <a:latin typeface="Arial" panose="020B0604020202020204" pitchFamily="34" charset="0"/>
                <a:hlinkClick r:id="rId2" tooltip="International Organization for Standardization"/>
              </a:rPr>
              <a:t>ISO</a:t>
            </a:r>
            <a:r>
              <a:rPr lang="en-US" dirty="0">
                <a:solidFill>
                  <a:srgbClr val="222222"/>
                </a:solidFill>
                <a:latin typeface="Arial" panose="020B0604020202020204" pitchFamily="34" charset="0"/>
              </a:rPr>
              <a:t> working group known as </a:t>
            </a:r>
            <a:r>
              <a:rPr lang="en-US" dirty="0">
                <a:solidFill>
                  <a:srgbClr val="0B0080"/>
                </a:solidFill>
                <a:latin typeface="Arial" panose="020B0604020202020204" pitchFamily="34" charset="0"/>
                <a:hlinkClick r:id="rId3" tooltip="ISO/IEC JTC 1/SC 22"/>
              </a:rPr>
              <a:t>JTC1/SC22/WG21</a:t>
            </a:r>
            <a:r>
              <a:rPr lang="en-US" dirty="0">
                <a:solidFill>
                  <a:srgbClr val="222222"/>
                </a:solidFill>
                <a:latin typeface="Arial" panose="020B0604020202020204" pitchFamily="34" charset="0"/>
              </a:rPr>
              <a:t>. So far, it has published five revisions of the C++ standard and is currently working on the next revision, </a:t>
            </a:r>
            <a:r>
              <a:rPr lang="en-US" dirty="0">
                <a:solidFill>
                  <a:srgbClr val="0B0080"/>
                </a:solidFill>
                <a:latin typeface="Arial" panose="020B0604020202020204" pitchFamily="34" charset="0"/>
                <a:hlinkClick r:id="rId4" tooltip="C++20"/>
              </a:rPr>
              <a:t>C++20</a:t>
            </a:r>
            <a:r>
              <a:rPr lang="en-US" dirty="0" smtClean="0">
                <a:solidFill>
                  <a:srgbClr val="222222"/>
                </a:solidFill>
                <a:latin typeface="Arial" panose="020B0604020202020204" pitchFamily="34" charset="0"/>
              </a:rPr>
              <a:t>.</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In 1998, the ISO working group standardized C++ for the first time as </a:t>
            </a:r>
            <a:r>
              <a:rPr lang="en-US" i="1" dirty="0">
                <a:solidFill>
                  <a:srgbClr val="222222"/>
                </a:solidFill>
                <a:latin typeface="Arial" panose="020B0604020202020204" pitchFamily="34" charset="0"/>
              </a:rPr>
              <a:t>ISO/IEC 14882:1998</a:t>
            </a:r>
            <a:r>
              <a:rPr lang="en-US" dirty="0">
                <a:solidFill>
                  <a:srgbClr val="222222"/>
                </a:solidFill>
                <a:latin typeface="Arial" panose="020B0604020202020204" pitchFamily="34" charset="0"/>
              </a:rPr>
              <a:t>, which is informally known as </a:t>
            </a:r>
            <a:r>
              <a:rPr lang="en-US" i="1" dirty="0">
                <a:solidFill>
                  <a:srgbClr val="222222"/>
                </a:solidFill>
                <a:latin typeface="Arial" panose="020B0604020202020204" pitchFamily="34" charset="0"/>
              </a:rPr>
              <a:t>C++98</a:t>
            </a:r>
            <a:r>
              <a:rPr lang="en-US" dirty="0">
                <a:solidFill>
                  <a:srgbClr val="222222"/>
                </a:solidFill>
                <a:latin typeface="Arial" panose="020B0604020202020204" pitchFamily="34" charset="0"/>
              </a:rPr>
              <a:t>. </a:t>
            </a:r>
            <a:endParaRPr lang="en-US" dirty="0" smtClean="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In </a:t>
            </a:r>
            <a:r>
              <a:rPr lang="en-US" dirty="0">
                <a:solidFill>
                  <a:srgbClr val="222222"/>
                </a:solidFill>
                <a:latin typeface="Arial" panose="020B0604020202020204" pitchFamily="34" charset="0"/>
              </a:rPr>
              <a:t>2003, it published a new version of the C++ standard called </a:t>
            </a:r>
            <a:r>
              <a:rPr lang="en-US" i="1" dirty="0">
                <a:solidFill>
                  <a:srgbClr val="222222"/>
                </a:solidFill>
                <a:latin typeface="Arial" panose="020B0604020202020204" pitchFamily="34" charset="0"/>
              </a:rPr>
              <a:t>ISO/IEC 14882:2003</a:t>
            </a:r>
            <a:r>
              <a:rPr lang="en-US" dirty="0">
                <a:solidFill>
                  <a:srgbClr val="222222"/>
                </a:solidFill>
                <a:latin typeface="Arial" panose="020B0604020202020204" pitchFamily="34" charset="0"/>
              </a:rPr>
              <a:t>, which fixed problems identified in </a:t>
            </a:r>
            <a:r>
              <a:rPr lang="en-US" dirty="0">
                <a:solidFill>
                  <a:srgbClr val="0B0080"/>
                </a:solidFill>
                <a:latin typeface="Arial" panose="020B0604020202020204" pitchFamily="34" charset="0"/>
                <a:hlinkClick r:id="rId5" tooltip="C++98"/>
              </a:rPr>
              <a:t>C++98</a:t>
            </a:r>
            <a:r>
              <a:rPr lang="en-US" dirty="0">
                <a:solidFill>
                  <a:srgbClr val="222222"/>
                </a:solidFill>
                <a:latin typeface="Arial" panose="020B0604020202020204" pitchFamily="34" charset="0"/>
              </a:rPr>
              <a:t>.</a:t>
            </a:r>
          </a:p>
          <a:p>
            <a:endParaRPr lang="en-US"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The </a:t>
            </a:r>
            <a:r>
              <a:rPr lang="en-US" dirty="0">
                <a:solidFill>
                  <a:srgbClr val="222222"/>
                </a:solidFill>
                <a:latin typeface="Arial" panose="020B0604020202020204" pitchFamily="34" charset="0"/>
              </a:rPr>
              <a:t>next major revision of the standard was informally referred to as "C++0x", but it was not released until 2011.</a:t>
            </a:r>
            <a:r>
              <a:rPr lang="en-US" baseline="30000" dirty="0">
                <a:solidFill>
                  <a:srgbClr val="0B0080"/>
                </a:solidFill>
                <a:latin typeface="Arial" panose="020B0604020202020204" pitchFamily="34" charset="0"/>
                <a:hlinkClick r:id="rId6"/>
              </a:rPr>
              <a:t>[27]</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7" tooltip="C++11"/>
              </a:rPr>
              <a:t>C++11</a:t>
            </a:r>
            <a:r>
              <a:rPr lang="en-US" dirty="0">
                <a:solidFill>
                  <a:srgbClr val="222222"/>
                </a:solidFill>
                <a:latin typeface="Arial" panose="020B0604020202020204" pitchFamily="34" charset="0"/>
              </a:rPr>
              <a:t> (14882:2011) included many additions to both the core language and the standard library.</a:t>
            </a:r>
            <a:r>
              <a:rPr lang="en-US" baseline="30000" dirty="0">
                <a:solidFill>
                  <a:srgbClr val="0B0080"/>
                </a:solidFill>
                <a:latin typeface="Arial" panose="020B0604020202020204" pitchFamily="34" charset="0"/>
                <a:hlinkClick r:id="rId8"/>
              </a:rPr>
              <a:t>[25]</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In </a:t>
            </a:r>
            <a:r>
              <a:rPr lang="en-US" dirty="0">
                <a:solidFill>
                  <a:srgbClr val="222222"/>
                </a:solidFill>
                <a:latin typeface="Arial" panose="020B0604020202020204" pitchFamily="34" charset="0"/>
              </a:rPr>
              <a:t>2014, </a:t>
            </a:r>
            <a:r>
              <a:rPr lang="en-US" dirty="0">
                <a:solidFill>
                  <a:srgbClr val="0B0080"/>
                </a:solidFill>
                <a:latin typeface="Arial" panose="020B0604020202020204" pitchFamily="34" charset="0"/>
                <a:hlinkClick r:id="rId9" tooltip="C++14"/>
              </a:rPr>
              <a:t>C++14</a:t>
            </a:r>
            <a:r>
              <a:rPr lang="en-US" dirty="0">
                <a:solidFill>
                  <a:srgbClr val="222222"/>
                </a:solidFill>
                <a:latin typeface="Arial" panose="020B0604020202020204" pitchFamily="34" charset="0"/>
              </a:rPr>
              <a:t> (also known as C++1y) was released as a small extension to </a:t>
            </a:r>
            <a:r>
              <a:rPr lang="en-US" dirty="0">
                <a:solidFill>
                  <a:srgbClr val="0B0080"/>
                </a:solidFill>
                <a:latin typeface="Arial" panose="020B0604020202020204" pitchFamily="34" charset="0"/>
                <a:hlinkClick r:id="rId7" tooltip="C++11"/>
              </a:rPr>
              <a:t>C++11</a:t>
            </a:r>
            <a:r>
              <a:rPr lang="en-US" dirty="0">
                <a:solidFill>
                  <a:srgbClr val="222222"/>
                </a:solidFill>
                <a:latin typeface="Arial" panose="020B0604020202020204" pitchFamily="34" charset="0"/>
              </a:rPr>
              <a:t>, featuring mainly bug fixes and small improvements.</a:t>
            </a:r>
            <a:r>
              <a:rPr lang="en-US" baseline="30000" dirty="0">
                <a:solidFill>
                  <a:srgbClr val="0B0080"/>
                </a:solidFill>
                <a:latin typeface="Arial" panose="020B0604020202020204" pitchFamily="34" charset="0"/>
                <a:hlinkClick r:id="rId10"/>
              </a:rPr>
              <a:t>[28]</a:t>
            </a:r>
            <a:r>
              <a:rPr lang="en-US" dirty="0">
                <a:solidFill>
                  <a:srgbClr val="222222"/>
                </a:solidFill>
                <a:latin typeface="Arial" panose="020B0604020202020204" pitchFamily="34" charset="0"/>
              </a:rPr>
              <a:t> The Draft </a:t>
            </a:r>
            <a:endParaRPr lang="en-US"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International </a:t>
            </a:r>
            <a:r>
              <a:rPr lang="en-US" dirty="0">
                <a:solidFill>
                  <a:srgbClr val="222222"/>
                </a:solidFill>
                <a:latin typeface="Arial" panose="020B0604020202020204" pitchFamily="34" charset="0"/>
              </a:rPr>
              <a:t>Standard ballot procedures completed in mid-August 2014.</a:t>
            </a:r>
            <a:r>
              <a:rPr lang="en-US" baseline="30000" dirty="0">
                <a:solidFill>
                  <a:srgbClr val="0B0080"/>
                </a:solidFill>
                <a:latin typeface="Arial" panose="020B0604020202020204" pitchFamily="34" charset="0"/>
                <a:hlinkClick r:id="rId11"/>
              </a:rPr>
              <a:t>[29]</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After </a:t>
            </a:r>
            <a:r>
              <a:rPr lang="en-US" dirty="0">
                <a:solidFill>
                  <a:srgbClr val="222222"/>
                </a:solidFill>
                <a:latin typeface="Arial" panose="020B0604020202020204" pitchFamily="34" charset="0"/>
              </a:rPr>
              <a:t>C++14, a major revision </a:t>
            </a:r>
            <a:r>
              <a:rPr lang="en-US" dirty="0">
                <a:solidFill>
                  <a:srgbClr val="0B0080"/>
                </a:solidFill>
                <a:latin typeface="Arial" panose="020B0604020202020204" pitchFamily="34" charset="0"/>
                <a:hlinkClick r:id="rId12" tooltip="C++17"/>
              </a:rPr>
              <a:t>C++17</a:t>
            </a:r>
            <a:r>
              <a:rPr lang="en-US" dirty="0">
                <a:solidFill>
                  <a:srgbClr val="222222"/>
                </a:solidFill>
                <a:latin typeface="Arial" panose="020B0604020202020204" pitchFamily="34" charset="0"/>
              </a:rPr>
              <a:t>, informally known as C++1z, was completed by the ISO C++ Committee in mid July 2017 and was approved and published in December 2017.</a:t>
            </a:r>
            <a:r>
              <a:rPr lang="en-US" baseline="30000" dirty="0">
                <a:solidFill>
                  <a:srgbClr val="0B0080"/>
                </a:solidFill>
                <a:latin typeface="Arial" panose="020B0604020202020204" pitchFamily="34" charset="0"/>
                <a:hlinkClick r:id="rId13"/>
              </a:rPr>
              <a:t>[30]</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848811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837" y="1098847"/>
            <a:ext cx="3345144" cy="455509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829" y="2381571"/>
            <a:ext cx="1569720" cy="1859280"/>
          </a:xfrm>
          <a:prstGeom prst="rect">
            <a:avLst/>
          </a:prstGeom>
        </p:spPr>
      </p:pic>
    </p:spTree>
    <p:extLst>
      <p:ext uri="{BB962C8B-B14F-4D97-AF65-F5344CB8AC3E}">
        <p14:creationId xmlns:p14="http://schemas.microsoft.com/office/powerpoint/2010/main" val="1496053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613" y="965676"/>
            <a:ext cx="6383708" cy="25708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462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3287" y="1843775"/>
            <a:ext cx="7711857" cy="1477328"/>
          </a:xfrm>
          <a:prstGeom prst="rect">
            <a:avLst/>
          </a:prstGeom>
        </p:spPr>
        <p:txBody>
          <a:bodyPr wrap="square">
            <a:spAutoFit/>
          </a:bodyPr>
          <a:lstStyle/>
          <a:p>
            <a:pPr>
              <a:tabLst>
                <a:tab pos="285750" algn="l"/>
                <a:tab pos="457200" algn="l"/>
                <a:tab pos="2686050" algn="l"/>
              </a:tabLst>
            </a:pPr>
            <a:endParaRPr lang="en-US" altLang="en-US" dirty="0"/>
          </a:p>
          <a:p>
            <a:pPr>
              <a:tabLst>
                <a:tab pos="285750" algn="l"/>
                <a:tab pos="457200" algn="l"/>
                <a:tab pos="2686050" algn="l"/>
              </a:tabLst>
            </a:pPr>
            <a:r>
              <a:rPr lang="en-US" altLang="en-US" dirty="0"/>
              <a:t> </a:t>
            </a:r>
            <a:endParaRPr lang="en-US" altLang="en-US" dirty="0" smtClean="0"/>
          </a:p>
          <a:p>
            <a:pPr marL="285750" indent="-285750">
              <a:buFont typeface="Wingdings" panose="05000000000000000000" pitchFamily="2" charset="2"/>
              <a:buChar char="Ø"/>
              <a:tabLst>
                <a:tab pos="285750" algn="l"/>
                <a:tab pos="457200" algn="l"/>
                <a:tab pos="2686050" algn="l"/>
              </a:tabLst>
            </a:pPr>
            <a:r>
              <a:rPr lang="en-US" altLang="en-US" dirty="0" smtClean="0"/>
              <a:t>Lack </a:t>
            </a:r>
            <a:r>
              <a:rPr lang="en-US" altLang="en-US" dirty="0"/>
              <a:t>of standards for developing software</a:t>
            </a:r>
          </a:p>
          <a:p>
            <a:pPr marL="285750" indent="-285750">
              <a:buFont typeface="Wingdings" panose="05000000000000000000" pitchFamily="2" charset="2"/>
              <a:buChar char="Ø"/>
              <a:tabLst>
                <a:tab pos="285750" algn="l"/>
                <a:tab pos="457200" algn="l"/>
                <a:tab pos="2686050" algn="l"/>
              </a:tabLst>
            </a:pPr>
            <a:endParaRPr lang="en-US" altLang="en-US" dirty="0" smtClean="0"/>
          </a:p>
          <a:p>
            <a:pPr marL="285750" indent="-285750">
              <a:buFont typeface="Wingdings" panose="05000000000000000000" pitchFamily="2" charset="2"/>
              <a:buChar char="Ø"/>
              <a:tabLst>
                <a:tab pos="285750" algn="l"/>
                <a:tab pos="457200" algn="l"/>
                <a:tab pos="2686050" algn="l"/>
              </a:tabLst>
            </a:pPr>
            <a:r>
              <a:rPr lang="en-US" altLang="en-US" dirty="0" smtClean="0"/>
              <a:t>Difficulty </a:t>
            </a:r>
            <a:r>
              <a:rPr lang="en-US" altLang="en-US" dirty="0"/>
              <a:t>in predicting software behavior</a:t>
            </a:r>
          </a:p>
        </p:txBody>
      </p:sp>
      <p:sp>
        <p:nvSpPr>
          <p:cNvPr id="3" name="Rectangle 2"/>
          <p:cNvSpPr/>
          <p:nvPr/>
        </p:nvSpPr>
        <p:spPr>
          <a:xfrm>
            <a:off x="830893" y="976410"/>
            <a:ext cx="8062586" cy="369332"/>
          </a:xfrm>
          <a:prstGeom prst="rect">
            <a:avLst/>
          </a:prstGeom>
        </p:spPr>
        <p:txBody>
          <a:bodyPr wrap="square">
            <a:spAutoFit/>
          </a:bodyPr>
          <a:lstStyle/>
          <a:p>
            <a:pPr>
              <a:tabLst>
                <a:tab pos="285750" algn="l"/>
                <a:tab pos="457200" algn="l"/>
                <a:tab pos="2686050" algn="l"/>
              </a:tabLst>
            </a:pPr>
            <a:r>
              <a:rPr lang="en-US" altLang="en-US" b="1" u="sng" dirty="0"/>
              <a:t>Reasons for the Complexity Involved in the Development of Software</a:t>
            </a:r>
          </a:p>
        </p:txBody>
      </p:sp>
      <p:sp>
        <p:nvSpPr>
          <p:cNvPr id="4" name="Rectangle 3"/>
          <p:cNvSpPr/>
          <p:nvPr/>
        </p:nvSpPr>
        <p:spPr>
          <a:xfrm>
            <a:off x="1983287" y="5296464"/>
            <a:ext cx="6096000" cy="1200329"/>
          </a:xfrm>
          <a:prstGeom prst="rect">
            <a:avLst/>
          </a:prstGeom>
        </p:spPr>
        <p:txBody>
          <a:bodyPr>
            <a:spAutoFit/>
          </a:bodyPr>
          <a:lstStyle/>
          <a:p>
            <a:r>
              <a:rPr lang="en-US" altLang="en-US" i="1" dirty="0"/>
              <a:t>“The "software crises" came about when people realized the major problems in software development were … caused by </a:t>
            </a:r>
            <a:r>
              <a:rPr lang="en-US" altLang="en-US" b="1" i="1" dirty="0"/>
              <a:t>communication</a:t>
            </a:r>
            <a:r>
              <a:rPr lang="en-US" altLang="en-US" i="1" dirty="0"/>
              <a:t> difficulties and the management of </a:t>
            </a:r>
            <a:r>
              <a:rPr lang="en-US" altLang="en-US" b="1" i="1" dirty="0"/>
              <a:t>complexity”</a:t>
            </a:r>
            <a:endParaRPr lang="en-US" dirty="0"/>
          </a:p>
        </p:txBody>
      </p:sp>
    </p:spTree>
    <p:extLst>
      <p:ext uri="{BB962C8B-B14F-4D97-AF65-F5344CB8AC3E}">
        <p14:creationId xmlns:p14="http://schemas.microsoft.com/office/powerpoint/2010/main" val="3696055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967335"/>
            <a:ext cx="6096000" cy="923330"/>
          </a:xfrm>
          <a:prstGeom prst="rect">
            <a:avLst/>
          </a:prstGeom>
        </p:spPr>
        <p:txBody>
          <a:bodyPr>
            <a:spAutoFit/>
          </a:bodyPr>
          <a:lstStyle/>
          <a:p>
            <a:pPr marL="285750" indent="-285750">
              <a:buFont typeface="Wingdings" panose="05000000000000000000" pitchFamily="2" charset="2"/>
              <a:buChar char="Ø"/>
              <a:tabLst>
                <a:tab pos="285750" algn="l"/>
                <a:tab pos="457200" algn="l"/>
                <a:tab pos="2686050" algn="l"/>
              </a:tabLst>
            </a:pPr>
            <a:r>
              <a:rPr lang="en-US" altLang="en-US" dirty="0"/>
              <a:t>Is done by breaking the system into its component 	 parts and arranging them in a hierarchy</a:t>
            </a:r>
          </a:p>
          <a:p>
            <a:pPr>
              <a:tabLst>
                <a:tab pos="285750" algn="l"/>
                <a:tab pos="457200" algn="l"/>
                <a:tab pos="2686050" algn="l"/>
              </a:tabLst>
            </a:pPr>
            <a:endParaRPr lang="en-US" altLang="en-US" b="1" u="sng" dirty="0"/>
          </a:p>
        </p:txBody>
      </p:sp>
      <p:sp>
        <p:nvSpPr>
          <p:cNvPr id="3" name="Rectangle 2"/>
          <p:cNvSpPr/>
          <p:nvPr/>
        </p:nvSpPr>
        <p:spPr>
          <a:xfrm>
            <a:off x="1085100" y="1227644"/>
            <a:ext cx="2656496" cy="369332"/>
          </a:xfrm>
          <a:prstGeom prst="rect">
            <a:avLst/>
          </a:prstGeom>
        </p:spPr>
        <p:txBody>
          <a:bodyPr wrap="none">
            <a:spAutoFit/>
          </a:bodyPr>
          <a:lstStyle/>
          <a:p>
            <a:pPr>
              <a:tabLst>
                <a:tab pos="285750" algn="l"/>
                <a:tab pos="457200" algn="l"/>
                <a:tab pos="2686050" algn="l"/>
              </a:tabLst>
            </a:pPr>
            <a:r>
              <a:rPr lang="en-US" altLang="en-US" b="1" u="sng" dirty="0"/>
              <a:t>Simplifying Complexity</a:t>
            </a:r>
          </a:p>
        </p:txBody>
      </p:sp>
    </p:spTree>
    <p:extLst>
      <p:ext uri="{BB962C8B-B14F-4D97-AF65-F5344CB8AC3E}">
        <p14:creationId xmlns:p14="http://schemas.microsoft.com/office/powerpoint/2010/main" val="919740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ic">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809</TotalTime>
  <Words>2689</Words>
  <Application>Microsoft Office PowerPoint</Application>
  <PresentationFormat>Widescreen</PresentationFormat>
  <Paragraphs>483</Paragraphs>
  <Slides>73</Slides>
  <Notes>3</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73</vt:i4>
      </vt:variant>
    </vt:vector>
  </HeadingPairs>
  <TitlesOfParts>
    <vt:vector size="94" baseType="lpstr">
      <vt:lpstr>ＭＳ Ｐゴシック</vt:lpstr>
      <vt:lpstr>Arial</vt:lpstr>
      <vt:lpstr>Arial Black</vt:lpstr>
      <vt:lpstr>BookAntiqua</vt:lpstr>
      <vt:lpstr>BookAntiqua-Bold</vt:lpstr>
      <vt:lpstr>BookAntiqua-Italic</vt:lpstr>
      <vt:lpstr>Calibri</vt:lpstr>
      <vt:lpstr>Courier New</vt:lpstr>
      <vt:lpstr>Franklin Gothic Book</vt:lpstr>
      <vt:lpstr>Monotype Sorts</vt:lpstr>
      <vt:lpstr>open sans</vt:lpstr>
      <vt:lpstr>SymbolMT</vt:lpstr>
      <vt:lpstr>Tahoma</vt:lpstr>
      <vt:lpstr>Times New Roman</vt:lpstr>
      <vt:lpstr>Trebuchet MS</vt:lpstr>
      <vt:lpstr>Wingdings</vt:lpstr>
      <vt:lpstr>Wingdings 2</vt:lpstr>
      <vt:lpstr>Wingdings 3</vt:lpstr>
      <vt:lpstr>Facet</vt:lpstr>
      <vt:lpstr>Radial</vt:lpstr>
      <vt:lpstr>Technic</vt:lpstr>
      <vt:lpstr>OBJECT-ORIENTED ANALYSIS AND DESIGN</vt:lpstr>
      <vt:lpstr>PowerPoint Presentation</vt:lpstr>
      <vt:lpstr>Complexity</vt:lpstr>
      <vt:lpstr>Complexity</vt:lpstr>
      <vt:lpstr>Why Object-Oriented? </vt:lpstr>
      <vt:lpstr>PowerPoint Presentation</vt:lpstr>
      <vt:lpstr>PowerPoint Presentation</vt:lpstr>
      <vt:lpstr>PowerPoint Presentation</vt:lpstr>
      <vt:lpstr>PowerPoint Presentation</vt:lpstr>
      <vt:lpstr>PowerPoint Presentation</vt:lpstr>
      <vt:lpstr>Examples of Complex Systems</vt:lpstr>
      <vt:lpstr> The Five Attributes of a Complex System, </vt:lpstr>
      <vt:lpstr>PowerPoint Presentation</vt:lpstr>
      <vt:lpstr>PowerPoint Presentation</vt:lpstr>
      <vt:lpstr>PowerPoint Presentation</vt:lpstr>
      <vt:lpstr>PowerPoint Presentation</vt:lpstr>
      <vt:lpstr>Answer</vt:lpstr>
      <vt:lpstr>PowerPoint Presentation</vt:lpstr>
      <vt:lpstr>PowerPoint Presentation</vt:lpstr>
      <vt:lpstr>PowerPoint Presentation</vt:lpstr>
      <vt:lpstr>PowerPoint Presentation</vt:lpstr>
      <vt:lpstr>What is OOAD?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Object-Orientation? - Class</vt:lpstr>
      <vt:lpstr> What is Object-Orientation?  - What is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ANALYSIS AND DESIGN</dc:title>
  <dc:creator>Saravanan P</dc:creator>
  <cp:lastModifiedBy>TSOAdmin</cp:lastModifiedBy>
  <cp:revision>102</cp:revision>
  <dcterms:created xsi:type="dcterms:W3CDTF">2018-06-05T00:46:05Z</dcterms:created>
  <dcterms:modified xsi:type="dcterms:W3CDTF">2021-04-08T07:31:45Z</dcterms:modified>
</cp:coreProperties>
</file>